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90" r:id="rId3"/>
    <p:sldId id="307" r:id="rId4"/>
    <p:sldId id="320" r:id="rId5"/>
    <p:sldId id="337" r:id="rId6"/>
    <p:sldId id="340" r:id="rId7"/>
    <p:sldId id="338" r:id="rId8"/>
    <p:sldId id="339" r:id="rId9"/>
    <p:sldId id="347" r:id="rId10"/>
    <p:sldId id="341" r:id="rId11"/>
    <p:sldId id="342" r:id="rId12"/>
    <p:sldId id="343" r:id="rId13"/>
    <p:sldId id="344" r:id="rId14"/>
    <p:sldId id="345" r:id="rId15"/>
    <p:sldId id="346"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48678" autoAdjust="0"/>
  </p:normalViewPr>
  <p:slideViewPr>
    <p:cSldViewPr snapToGrid="0">
      <p:cViewPr varScale="1">
        <p:scale>
          <a:sx n="54" d="100"/>
          <a:sy n="54" d="100"/>
        </p:scale>
        <p:origin x="115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81DBF-B940-428B-81AB-2F069AFC080C}" type="doc">
      <dgm:prSet loTypeId="urn:microsoft.com/office/officeart/2011/layout/InterconnectedBlockProcess" loCatId="process" qsTypeId="urn:microsoft.com/office/officeart/2005/8/quickstyle/simple1" qsCatId="simple" csTypeId="urn:microsoft.com/office/officeart/2005/8/colors/colorful4" csCatId="colorful" phldr="1"/>
      <dgm:spPr/>
      <dgm:t>
        <a:bodyPr/>
        <a:lstStyle/>
        <a:p>
          <a:endParaRPr lang="en-US"/>
        </a:p>
      </dgm:t>
    </dgm:pt>
    <dgm:pt modelId="{E72AE36E-D66B-4A46-AD7B-BEAF0DD53522}">
      <dgm:prSet phldrT="[Text]"/>
      <dgm:spPr/>
      <dgm:t>
        <a:bodyPr/>
        <a:lstStyle/>
        <a:p>
          <a:r>
            <a:rPr lang="en-US">
              <a:solidFill>
                <a:schemeClr val="bg1"/>
              </a:solidFill>
            </a:rPr>
            <a:t>Prompt 1</a:t>
          </a:r>
          <a:endParaRPr lang="en-US" dirty="0">
            <a:solidFill>
              <a:schemeClr val="bg1"/>
            </a:solidFill>
          </a:endParaRPr>
        </a:p>
      </dgm:t>
    </dgm:pt>
    <dgm:pt modelId="{F6A6FE58-AB45-4A72-B691-9716964E00CF}" type="parTrans" cxnId="{EB59AE5D-1A38-4DDF-A031-F3F379EFDAEC}">
      <dgm:prSet/>
      <dgm:spPr/>
      <dgm:t>
        <a:bodyPr/>
        <a:lstStyle/>
        <a:p>
          <a:endParaRPr lang="en-US">
            <a:solidFill>
              <a:schemeClr val="bg1"/>
            </a:solidFill>
          </a:endParaRPr>
        </a:p>
      </dgm:t>
    </dgm:pt>
    <dgm:pt modelId="{FF694D4F-396E-4F56-BF40-FE89768A9F5A}" type="sibTrans" cxnId="{EB59AE5D-1A38-4DDF-A031-F3F379EFDAEC}">
      <dgm:prSet/>
      <dgm:spPr/>
      <dgm:t>
        <a:bodyPr/>
        <a:lstStyle/>
        <a:p>
          <a:endParaRPr lang="en-US">
            <a:solidFill>
              <a:schemeClr val="bg1"/>
            </a:solidFill>
          </a:endParaRPr>
        </a:p>
      </dgm:t>
    </dgm:pt>
    <dgm:pt modelId="{3FB59341-B904-472C-B290-B946FA64F540}">
      <dgm:prSet phldrT="[Text]"/>
      <dgm:spPr/>
      <dgm:t>
        <a:bodyPr/>
        <a:lstStyle/>
        <a:p>
          <a:r>
            <a:rPr lang="en-US">
              <a:solidFill>
                <a:schemeClr val="bg1"/>
              </a:solidFill>
            </a:rPr>
            <a:t>Some query</a:t>
          </a:r>
          <a:endParaRPr lang="en-US" dirty="0">
            <a:solidFill>
              <a:schemeClr val="bg1"/>
            </a:solidFill>
          </a:endParaRPr>
        </a:p>
      </dgm:t>
    </dgm:pt>
    <dgm:pt modelId="{76E38EF3-4097-459F-AA22-F5F0579B2D7E}" type="parTrans" cxnId="{20E77D52-7CCD-4A29-ADE1-2D4C6007B833}">
      <dgm:prSet/>
      <dgm:spPr/>
      <dgm:t>
        <a:bodyPr/>
        <a:lstStyle/>
        <a:p>
          <a:endParaRPr lang="en-US">
            <a:solidFill>
              <a:schemeClr val="bg1"/>
            </a:solidFill>
          </a:endParaRPr>
        </a:p>
      </dgm:t>
    </dgm:pt>
    <dgm:pt modelId="{D15EE4E1-D72F-4DA3-8B6E-F7958AC1E968}" type="sibTrans" cxnId="{20E77D52-7CCD-4A29-ADE1-2D4C6007B833}">
      <dgm:prSet/>
      <dgm:spPr/>
      <dgm:t>
        <a:bodyPr/>
        <a:lstStyle/>
        <a:p>
          <a:endParaRPr lang="en-US">
            <a:solidFill>
              <a:schemeClr val="bg1"/>
            </a:solidFill>
          </a:endParaRPr>
        </a:p>
      </dgm:t>
    </dgm:pt>
    <dgm:pt modelId="{8A4B8A6F-5EF8-4649-B0C8-40C59672C759}">
      <dgm:prSet phldrT="[Text]"/>
      <dgm:spPr/>
      <dgm:t>
        <a:bodyPr/>
        <a:lstStyle/>
        <a:p>
          <a:r>
            <a:rPr lang="en-US">
              <a:solidFill>
                <a:schemeClr val="bg1"/>
              </a:solidFill>
            </a:rPr>
            <a:t>Prompt 2</a:t>
          </a:r>
          <a:endParaRPr lang="en-US" dirty="0">
            <a:solidFill>
              <a:schemeClr val="bg1"/>
            </a:solidFill>
          </a:endParaRPr>
        </a:p>
      </dgm:t>
    </dgm:pt>
    <dgm:pt modelId="{F106E043-CB3C-4217-947C-697891DC63AD}" type="parTrans" cxnId="{A1F6A762-C879-4CF8-9D5C-54D030A291AA}">
      <dgm:prSet/>
      <dgm:spPr/>
      <dgm:t>
        <a:bodyPr/>
        <a:lstStyle/>
        <a:p>
          <a:endParaRPr lang="en-US">
            <a:solidFill>
              <a:schemeClr val="bg1"/>
            </a:solidFill>
          </a:endParaRPr>
        </a:p>
      </dgm:t>
    </dgm:pt>
    <dgm:pt modelId="{4AEF112D-6FC1-46F8-B4E9-E0958205E90E}" type="sibTrans" cxnId="{A1F6A762-C879-4CF8-9D5C-54D030A291AA}">
      <dgm:prSet/>
      <dgm:spPr/>
      <dgm:t>
        <a:bodyPr/>
        <a:lstStyle/>
        <a:p>
          <a:endParaRPr lang="en-US">
            <a:solidFill>
              <a:schemeClr val="bg1"/>
            </a:solidFill>
          </a:endParaRPr>
        </a:p>
      </dgm:t>
    </dgm:pt>
    <dgm:pt modelId="{B22758D5-4479-45BE-A95B-51B7B8370F0F}">
      <dgm:prSet phldrT="[Text]"/>
      <dgm:spPr/>
      <dgm:t>
        <a:bodyPr/>
        <a:lstStyle/>
        <a:p>
          <a:r>
            <a:rPr lang="en-US">
              <a:solidFill>
                <a:schemeClr val="bg1"/>
              </a:solidFill>
            </a:rPr>
            <a:t>Receives Prompt 1 Output</a:t>
          </a:r>
        </a:p>
        <a:p>
          <a:r>
            <a:rPr lang="en-US">
              <a:solidFill>
                <a:schemeClr val="bg1"/>
              </a:solidFill>
            </a:rPr>
            <a:t>and</a:t>
          </a:r>
        </a:p>
        <a:p>
          <a:r>
            <a:rPr lang="en-US">
              <a:solidFill>
                <a:schemeClr val="bg1"/>
              </a:solidFill>
            </a:rPr>
            <a:t>Processes</a:t>
          </a:r>
        </a:p>
        <a:p>
          <a:r>
            <a:rPr lang="en-US">
              <a:solidFill>
                <a:schemeClr val="bg1"/>
              </a:solidFill>
            </a:rPr>
            <a:t>New</a:t>
          </a:r>
        </a:p>
        <a:p>
          <a:r>
            <a:rPr lang="en-US">
              <a:solidFill>
                <a:schemeClr val="bg1"/>
              </a:solidFill>
            </a:rPr>
            <a:t>Prompt</a:t>
          </a:r>
          <a:endParaRPr lang="en-US" dirty="0">
            <a:solidFill>
              <a:schemeClr val="bg1"/>
            </a:solidFill>
          </a:endParaRPr>
        </a:p>
      </dgm:t>
    </dgm:pt>
    <dgm:pt modelId="{8FF31B7D-A6E1-40F4-BD25-CEF41AC8281C}" type="parTrans" cxnId="{DBCD52E2-19F8-442C-B80E-C195732E4A1B}">
      <dgm:prSet/>
      <dgm:spPr/>
      <dgm:t>
        <a:bodyPr/>
        <a:lstStyle/>
        <a:p>
          <a:endParaRPr lang="en-US">
            <a:solidFill>
              <a:schemeClr val="bg1"/>
            </a:solidFill>
          </a:endParaRPr>
        </a:p>
      </dgm:t>
    </dgm:pt>
    <dgm:pt modelId="{60E0D99A-05AD-4069-81DE-619627412403}" type="sibTrans" cxnId="{DBCD52E2-19F8-442C-B80E-C195732E4A1B}">
      <dgm:prSet/>
      <dgm:spPr/>
      <dgm:t>
        <a:bodyPr/>
        <a:lstStyle/>
        <a:p>
          <a:endParaRPr lang="en-US">
            <a:solidFill>
              <a:schemeClr val="bg1"/>
            </a:solidFill>
          </a:endParaRPr>
        </a:p>
      </dgm:t>
    </dgm:pt>
    <dgm:pt modelId="{8B12F8D8-8233-4FF1-AB46-7674D2AA236F}">
      <dgm:prSet phldrT="[Text]"/>
      <dgm:spPr/>
      <dgm:t>
        <a:bodyPr/>
        <a:lstStyle/>
        <a:p>
          <a:r>
            <a:rPr lang="en-US" dirty="0">
              <a:solidFill>
                <a:schemeClr val="bg1"/>
              </a:solidFill>
            </a:rPr>
            <a:t>Prompt 3</a:t>
          </a:r>
        </a:p>
      </dgm:t>
    </dgm:pt>
    <dgm:pt modelId="{EB7E292C-ADF7-46AC-8995-B50239C661CF}" type="parTrans" cxnId="{6FF0BA37-99C2-44A9-929B-D8CB33C642D1}">
      <dgm:prSet/>
      <dgm:spPr/>
      <dgm:t>
        <a:bodyPr/>
        <a:lstStyle/>
        <a:p>
          <a:endParaRPr lang="en-US">
            <a:solidFill>
              <a:schemeClr val="bg1"/>
            </a:solidFill>
          </a:endParaRPr>
        </a:p>
      </dgm:t>
    </dgm:pt>
    <dgm:pt modelId="{B1C40DB0-1603-4BA6-822B-3086EA40AACF}" type="sibTrans" cxnId="{6FF0BA37-99C2-44A9-929B-D8CB33C642D1}">
      <dgm:prSet/>
      <dgm:spPr/>
      <dgm:t>
        <a:bodyPr/>
        <a:lstStyle/>
        <a:p>
          <a:endParaRPr lang="en-US">
            <a:solidFill>
              <a:schemeClr val="bg1"/>
            </a:solidFill>
          </a:endParaRPr>
        </a:p>
      </dgm:t>
    </dgm:pt>
    <dgm:pt modelId="{515FC215-DB89-44F9-91BA-F5F0F2BD2CD5}">
      <dgm:prSet phldrT="[Text]"/>
      <dgm:spPr/>
      <dgm:t>
        <a:bodyPr/>
        <a:lstStyle/>
        <a:p>
          <a:r>
            <a:rPr lang="en-US">
              <a:solidFill>
                <a:schemeClr val="bg1"/>
              </a:solidFill>
            </a:rPr>
            <a:t>Receives</a:t>
          </a:r>
          <a:endParaRPr lang="en-US" dirty="0">
            <a:solidFill>
              <a:schemeClr val="bg1"/>
            </a:solidFill>
          </a:endParaRPr>
        </a:p>
      </dgm:t>
    </dgm:pt>
    <dgm:pt modelId="{8E0FFC0A-CCCC-421F-A220-752E5BC6528F}" type="parTrans" cxnId="{16878E15-9D35-4AAE-B4E6-EE6B35B571C0}">
      <dgm:prSet/>
      <dgm:spPr/>
      <dgm:t>
        <a:bodyPr/>
        <a:lstStyle/>
        <a:p>
          <a:endParaRPr lang="en-US">
            <a:solidFill>
              <a:schemeClr val="bg1"/>
            </a:solidFill>
          </a:endParaRPr>
        </a:p>
      </dgm:t>
    </dgm:pt>
    <dgm:pt modelId="{BFEBFC02-B26D-4325-B78C-C3FB72109D09}" type="sibTrans" cxnId="{16878E15-9D35-4AAE-B4E6-EE6B35B571C0}">
      <dgm:prSet/>
      <dgm:spPr/>
      <dgm:t>
        <a:bodyPr/>
        <a:lstStyle/>
        <a:p>
          <a:endParaRPr lang="en-US">
            <a:solidFill>
              <a:schemeClr val="bg1"/>
            </a:solidFill>
          </a:endParaRPr>
        </a:p>
      </dgm:t>
    </dgm:pt>
    <dgm:pt modelId="{0A444A1F-429D-409A-BABD-411BC22DA4C9}">
      <dgm:prSet phldrT="[Text]"/>
      <dgm:spPr/>
      <dgm:t>
        <a:bodyPr/>
        <a:lstStyle/>
        <a:p>
          <a:r>
            <a:rPr lang="en-US">
              <a:solidFill>
                <a:schemeClr val="bg1"/>
              </a:solidFill>
            </a:rPr>
            <a:t>Prompt 2</a:t>
          </a:r>
          <a:endParaRPr lang="en-US" dirty="0">
            <a:solidFill>
              <a:schemeClr val="bg1"/>
            </a:solidFill>
          </a:endParaRPr>
        </a:p>
      </dgm:t>
    </dgm:pt>
    <dgm:pt modelId="{56917F99-D784-4D2E-B0DD-49B00D4746D8}" type="parTrans" cxnId="{27AA249F-81A0-42CA-A373-03D02E105834}">
      <dgm:prSet/>
      <dgm:spPr/>
      <dgm:t>
        <a:bodyPr/>
        <a:lstStyle/>
        <a:p>
          <a:endParaRPr lang="en-US">
            <a:solidFill>
              <a:schemeClr val="bg1"/>
            </a:solidFill>
          </a:endParaRPr>
        </a:p>
      </dgm:t>
    </dgm:pt>
    <dgm:pt modelId="{5F35D086-ABC0-4F6B-8BB8-AFF331515B4C}" type="sibTrans" cxnId="{27AA249F-81A0-42CA-A373-03D02E105834}">
      <dgm:prSet/>
      <dgm:spPr/>
      <dgm:t>
        <a:bodyPr/>
        <a:lstStyle/>
        <a:p>
          <a:endParaRPr lang="en-US">
            <a:solidFill>
              <a:schemeClr val="bg1"/>
            </a:solidFill>
          </a:endParaRPr>
        </a:p>
      </dgm:t>
    </dgm:pt>
    <dgm:pt modelId="{49AC2628-0BEE-4E28-BFD6-6C260836C0AE}">
      <dgm:prSet phldrT="[Text]"/>
      <dgm:spPr/>
      <dgm:t>
        <a:bodyPr/>
        <a:lstStyle/>
        <a:p>
          <a:r>
            <a:rPr lang="en-US">
              <a:solidFill>
                <a:schemeClr val="bg1"/>
              </a:solidFill>
            </a:rPr>
            <a:t>Output</a:t>
          </a:r>
          <a:endParaRPr lang="en-US" dirty="0">
            <a:solidFill>
              <a:schemeClr val="bg1"/>
            </a:solidFill>
          </a:endParaRPr>
        </a:p>
      </dgm:t>
    </dgm:pt>
    <dgm:pt modelId="{7E5A3DC3-E8DF-4687-AFA9-7CB0558A5B19}" type="parTrans" cxnId="{A29E348F-45E6-4DA6-8B5C-344BEA61D97B}">
      <dgm:prSet/>
      <dgm:spPr/>
      <dgm:t>
        <a:bodyPr/>
        <a:lstStyle/>
        <a:p>
          <a:endParaRPr lang="en-US">
            <a:solidFill>
              <a:schemeClr val="bg1"/>
            </a:solidFill>
          </a:endParaRPr>
        </a:p>
      </dgm:t>
    </dgm:pt>
    <dgm:pt modelId="{453E9C67-7501-44F0-97B3-20F1F17C5E0E}" type="sibTrans" cxnId="{A29E348F-45E6-4DA6-8B5C-344BEA61D97B}">
      <dgm:prSet/>
      <dgm:spPr/>
      <dgm:t>
        <a:bodyPr/>
        <a:lstStyle/>
        <a:p>
          <a:endParaRPr lang="en-US">
            <a:solidFill>
              <a:schemeClr val="bg1"/>
            </a:solidFill>
          </a:endParaRPr>
        </a:p>
      </dgm:t>
    </dgm:pt>
    <dgm:pt modelId="{87256DE8-C187-4B41-8B56-B519374EE06B}">
      <dgm:prSet phldrT="[Text]"/>
      <dgm:spPr/>
      <dgm:t>
        <a:bodyPr/>
        <a:lstStyle/>
        <a:p>
          <a:r>
            <a:rPr lang="en-US">
              <a:solidFill>
                <a:schemeClr val="bg1"/>
              </a:solidFill>
            </a:rPr>
            <a:t>and</a:t>
          </a:r>
          <a:endParaRPr lang="en-US" dirty="0">
            <a:solidFill>
              <a:schemeClr val="bg1"/>
            </a:solidFill>
          </a:endParaRPr>
        </a:p>
      </dgm:t>
    </dgm:pt>
    <dgm:pt modelId="{D2E16709-3234-442D-BEEA-A52D5E61735C}" type="parTrans" cxnId="{EEBEF31C-D503-4DFF-AFF0-35E48108C46D}">
      <dgm:prSet/>
      <dgm:spPr/>
      <dgm:t>
        <a:bodyPr/>
        <a:lstStyle/>
        <a:p>
          <a:endParaRPr lang="en-US">
            <a:solidFill>
              <a:schemeClr val="bg1"/>
            </a:solidFill>
          </a:endParaRPr>
        </a:p>
      </dgm:t>
    </dgm:pt>
    <dgm:pt modelId="{08F0237E-821D-4B36-A0B2-C4F3FBEA89BD}" type="sibTrans" cxnId="{EEBEF31C-D503-4DFF-AFF0-35E48108C46D}">
      <dgm:prSet/>
      <dgm:spPr/>
      <dgm:t>
        <a:bodyPr/>
        <a:lstStyle/>
        <a:p>
          <a:endParaRPr lang="en-US">
            <a:solidFill>
              <a:schemeClr val="bg1"/>
            </a:solidFill>
          </a:endParaRPr>
        </a:p>
      </dgm:t>
    </dgm:pt>
    <dgm:pt modelId="{1EFBB81F-6FFB-4713-8E1A-BEB13A14AA5E}">
      <dgm:prSet phldrT="[Text]"/>
      <dgm:spPr/>
      <dgm:t>
        <a:bodyPr/>
        <a:lstStyle/>
        <a:p>
          <a:r>
            <a:rPr lang="en-US">
              <a:solidFill>
                <a:schemeClr val="bg1"/>
              </a:solidFill>
            </a:rPr>
            <a:t>Processes</a:t>
          </a:r>
          <a:endParaRPr lang="en-US" dirty="0">
            <a:solidFill>
              <a:schemeClr val="bg1"/>
            </a:solidFill>
          </a:endParaRPr>
        </a:p>
      </dgm:t>
    </dgm:pt>
    <dgm:pt modelId="{F31D4583-54E2-4846-976B-C6E1C731D2EF}" type="parTrans" cxnId="{50D490BF-8BBB-4F88-8F92-D09F18A66A1A}">
      <dgm:prSet/>
      <dgm:spPr/>
      <dgm:t>
        <a:bodyPr/>
        <a:lstStyle/>
        <a:p>
          <a:endParaRPr lang="en-US">
            <a:solidFill>
              <a:schemeClr val="bg1"/>
            </a:solidFill>
          </a:endParaRPr>
        </a:p>
      </dgm:t>
    </dgm:pt>
    <dgm:pt modelId="{479A61E4-2F2B-4920-9D0D-A1BB86411A14}" type="sibTrans" cxnId="{50D490BF-8BBB-4F88-8F92-D09F18A66A1A}">
      <dgm:prSet/>
      <dgm:spPr/>
      <dgm:t>
        <a:bodyPr/>
        <a:lstStyle/>
        <a:p>
          <a:endParaRPr lang="en-US">
            <a:solidFill>
              <a:schemeClr val="bg1"/>
            </a:solidFill>
          </a:endParaRPr>
        </a:p>
      </dgm:t>
    </dgm:pt>
    <dgm:pt modelId="{6FCC74BD-CC8F-4349-A414-9D019EEB24FD}">
      <dgm:prSet phldrT="[Text]"/>
      <dgm:spPr/>
      <dgm:t>
        <a:bodyPr/>
        <a:lstStyle/>
        <a:p>
          <a:r>
            <a:rPr lang="en-US">
              <a:solidFill>
                <a:schemeClr val="bg1"/>
              </a:solidFill>
            </a:rPr>
            <a:t>New</a:t>
          </a:r>
          <a:endParaRPr lang="en-US" dirty="0">
            <a:solidFill>
              <a:schemeClr val="bg1"/>
            </a:solidFill>
          </a:endParaRPr>
        </a:p>
      </dgm:t>
    </dgm:pt>
    <dgm:pt modelId="{7E8166F9-F35E-4ED5-A9A1-0CF459E3534D}" type="parTrans" cxnId="{B3FC10B8-80D9-41FC-9D73-646062980C66}">
      <dgm:prSet/>
      <dgm:spPr/>
      <dgm:t>
        <a:bodyPr/>
        <a:lstStyle/>
        <a:p>
          <a:endParaRPr lang="en-US">
            <a:solidFill>
              <a:schemeClr val="bg1"/>
            </a:solidFill>
          </a:endParaRPr>
        </a:p>
      </dgm:t>
    </dgm:pt>
    <dgm:pt modelId="{6D2128B4-CEBD-43D6-870E-48FA9E5F65B4}" type="sibTrans" cxnId="{B3FC10B8-80D9-41FC-9D73-646062980C66}">
      <dgm:prSet/>
      <dgm:spPr/>
      <dgm:t>
        <a:bodyPr/>
        <a:lstStyle/>
        <a:p>
          <a:endParaRPr lang="en-US">
            <a:solidFill>
              <a:schemeClr val="bg1"/>
            </a:solidFill>
          </a:endParaRPr>
        </a:p>
      </dgm:t>
    </dgm:pt>
    <dgm:pt modelId="{91D03F31-8B10-4FA2-9F93-208D37A23BE6}">
      <dgm:prSet phldrT="[Text]"/>
      <dgm:spPr/>
      <dgm:t>
        <a:bodyPr/>
        <a:lstStyle/>
        <a:p>
          <a:r>
            <a:rPr lang="en-US" dirty="0">
              <a:solidFill>
                <a:schemeClr val="bg1"/>
              </a:solidFill>
            </a:rPr>
            <a:t>Prompt</a:t>
          </a:r>
        </a:p>
      </dgm:t>
    </dgm:pt>
    <dgm:pt modelId="{FC984358-511A-4AD9-B261-C05A3FD9A824}" type="parTrans" cxnId="{60BBAC92-4A72-404D-88AB-79BE13DA56E4}">
      <dgm:prSet/>
      <dgm:spPr/>
      <dgm:t>
        <a:bodyPr/>
        <a:lstStyle/>
        <a:p>
          <a:endParaRPr lang="en-US">
            <a:solidFill>
              <a:schemeClr val="bg1"/>
            </a:solidFill>
          </a:endParaRPr>
        </a:p>
      </dgm:t>
    </dgm:pt>
    <dgm:pt modelId="{6DFD86B5-31B6-474E-A728-8DAD0434E74F}" type="sibTrans" cxnId="{60BBAC92-4A72-404D-88AB-79BE13DA56E4}">
      <dgm:prSet/>
      <dgm:spPr/>
      <dgm:t>
        <a:bodyPr/>
        <a:lstStyle/>
        <a:p>
          <a:endParaRPr lang="en-US">
            <a:solidFill>
              <a:schemeClr val="bg1"/>
            </a:solidFill>
          </a:endParaRPr>
        </a:p>
      </dgm:t>
    </dgm:pt>
    <dgm:pt modelId="{DA34D740-55CA-467A-A6C5-70678DFACA1E}" type="pres">
      <dgm:prSet presAssocID="{7ED81DBF-B940-428B-81AB-2F069AFC080C}" presName="Name0" presStyleCnt="0">
        <dgm:presLayoutVars>
          <dgm:chMax val="7"/>
          <dgm:chPref val="5"/>
          <dgm:dir/>
          <dgm:animOne val="branch"/>
          <dgm:animLvl val="lvl"/>
        </dgm:presLayoutVars>
      </dgm:prSet>
      <dgm:spPr/>
    </dgm:pt>
    <dgm:pt modelId="{EBCC8831-21A5-4B1E-A018-D8B1C92C83DC}" type="pres">
      <dgm:prSet presAssocID="{8B12F8D8-8233-4FF1-AB46-7674D2AA236F}" presName="ChildAccent3" presStyleCnt="0"/>
      <dgm:spPr/>
    </dgm:pt>
    <dgm:pt modelId="{7345C27D-3985-401F-9313-F778A4598B54}" type="pres">
      <dgm:prSet presAssocID="{8B12F8D8-8233-4FF1-AB46-7674D2AA236F}" presName="ChildAccent" presStyleLbl="alignImgPlace1" presStyleIdx="0" presStyleCnt="3"/>
      <dgm:spPr/>
    </dgm:pt>
    <dgm:pt modelId="{6010E1BB-75E2-4605-AF5A-E431F39CB8C7}" type="pres">
      <dgm:prSet presAssocID="{8B12F8D8-8233-4FF1-AB46-7674D2AA236F}" presName="Child3" presStyleLbl="revTx" presStyleIdx="0" presStyleCnt="0">
        <dgm:presLayoutVars>
          <dgm:chMax val="0"/>
          <dgm:chPref val="0"/>
          <dgm:bulletEnabled val="1"/>
        </dgm:presLayoutVars>
      </dgm:prSet>
      <dgm:spPr/>
    </dgm:pt>
    <dgm:pt modelId="{36DD682F-D7A2-4513-A297-6A8B18981F10}" type="pres">
      <dgm:prSet presAssocID="{8B12F8D8-8233-4FF1-AB46-7674D2AA236F}" presName="Parent3" presStyleLbl="node1" presStyleIdx="0" presStyleCnt="3">
        <dgm:presLayoutVars>
          <dgm:chMax val="2"/>
          <dgm:chPref val="1"/>
          <dgm:bulletEnabled val="1"/>
        </dgm:presLayoutVars>
      </dgm:prSet>
      <dgm:spPr/>
    </dgm:pt>
    <dgm:pt modelId="{F0D31FC7-27A6-4183-BAD6-0FC2DD53955F}" type="pres">
      <dgm:prSet presAssocID="{8A4B8A6F-5EF8-4649-B0C8-40C59672C759}" presName="ChildAccent2" presStyleCnt="0"/>
      <dgm:spPr/>
    </dgm:pt>
    <dgm:pt modelId="{3A2E80C7-DF8A-4FA5-BBB6-4AB2A817D69F}" type="pres">
      <dgm:prSet presAssocID="{8A4B8A6F-5EF8-4649-B0C8-40C59672C759}" presName="ChildAccent" presStyleLbl="alignImgPlace1" presStyleIdx="1" presStyleCnt="3"/>
      <dgm:spPr/>
    </dgm:pt>
    <dgm:pt modelId="{E63691F2-6561-4033-900E-6C960EEFE110}" type="pres">
      <dgm:prSet presAssocID="{8A4B8A6F-5EF8-4649-B0C8-40C59672C759}" presName="Child2" presStyleLbl="revTx" presStyleIdx="0" presStyleCnt="0">
        <dgm:presLayoutVars>
          <dgm:chMax val="0"/>
          <dgm:chPref val="0"/>
          <dgm:bulletEnabled val="1"/>
        </dgm:presLayoutVars>
      </dgm:prSet>
      <dgm:spPr/>
    </dgm:pt>
    <dgm:pt modelId="{20E7765B-36E2-4048-8621-D753C2C2CDF4}" type="pres">
      <dgm:prSet presAssocID="{8A4B8A6F-5EF8-4649-B0C8-40C59672C759}" presName="Parent2" presStyleLbl="node1" presStyleIdx="1" presStyleCnt="3">
        <dgm:presLayoutVars>
          <dgm:chMax val="2"/>
          <dgm:chPref val="1"/>
          <dgm:bulletEnabled val="1"/>
        </dgm:presLayoutVars>
      </dgm:prSet>
      <dgm:spPr/>
    </dgm:pt>
    <dgm:pt modelId="{202CF1A9-28ED-4B37-ADD2-46D43D583FF3}" type="pres">
      <dgm:prSet presAssocID="{E72AE36E-D66B-4A46-AD7B-BEAF0DD53522}" presName="ChildAccent1" presStyleCnt="0"/>
      <dgm:spPr/>
    </dgm:pt>
    <dgm:pt modelId="{DB01183A-6710-4F1F-81CE-0332412125EC}" type="pres">
      <dgm:prSet presAssocID="{E72AE36E-D66B-4A46-AD7B-BEAF0DD53522}" presName="ChildAccent" presStyleLbl="alignImgPlace1" presStyleIdx="2" presStyleCnt="3"/>
      <dgm:spPr/>
    </dgm:pt>
    <dgm:pt modelId="{7C6B2C12-F054-4A5A-B219-7016EA7764D9}" type="pres">
      <dgm:prSet presAssocID="{E72AE36E-D66B-4A46-AD7B-BEAF0DD53522}" presName="Child1" presStyleLbl="revTx" presStyleIdx="0" presStyleCnt="0">
        <dgm:presLayoutVars>
          <dgm:chMax val="0"/>
          <dgm:chPref val="0"/>
          <dgm:bulletEnabled val="1"/>
        </dgm:presLayoutVars>
      </dgm:prSet>
      <dgm:spPr/>
    </dgm:pt>
    <dgm:pt modelId="{429BA3C1-EE79-4F44-8F8A-3749621B3629}" type="pres">
      <dgm:prSet presAssocID="{E72AE36E-D66B-4A46-AD7B-BEAF0DD53522}" presName="Parent1" presStyleLbl="node1" presStyleIdx="2" presStyleCnt="3">
        <dgm:presLayoutVars>
          <dgm:chMax val="2"/>
          <dgm:chPref val="1"/>
          <dgm:bulletEnabled val="1"/>
        </dgm:presLayoutVars>
      </dgm:prSet>
      <dgm:spPr/>
    </dgm:pt>
  </dgm:ptLst>
  <dgm:cxnLst>
    <dgm:cxn modelId="{F5719D00-AEE9-449F-A41B-74A1ABE11FDD}" type="presOf" srcId="{8B12F8D8-8233-4FF1-AB46-7674D2AA236F}" destId="{36DD682F-D7A2-4513-A297-6A8B18981F10}" srcOrd="0" destOrd="0" presId="urn:microsoft.com/office/officeart/2011/layout/InterconnectedBlockProcess"/>
    <dgm:cxn modelId="{0FC0200B-5ECD-4E06-8723-221A7BB2A483}" type="presOf" srcId="{49AC2628-0BEE-4E28-BFD6-6C260836C0AE}" destId="{6010E1BB-75E2-4605-AF5A-E431F39CB8C7}" srcOrd="1" destOrd="2" presId="urn:microsoft.com/office/officeart/2011/layout/InterconnectedBlockProcess"/>
    <dgm:cxn modelId="{16878E15-9D35-4AAE-B4E6-EE6B35B571C0}" srcId="{8B12F8D8-8233-4FF1-AB46-7674D2AA236F}" destId="{515FC215-DB89-44F9-91BA-F5F0F2BD2CD5}" srcOrd="0" destOrd="0" parTransId="{8E0FFC0A-CCCC-421F-A220-752E5BC6528F}" sibTransId="{BFEBFC02-B26D-4325-B78C-C3FB72109D09}"/>
    <dgm:cxn modelId="{D92BA816-AF2C-4E98-8D1D-6AAC8A74B5EB}" type="presOf" srcId="{91D03F31-8B10-4FA2-9F93-208D37A23BE6}" destId="{6010E1BB-75E2-4605-AF5A-E431F39CB8C7}" srcOrd="1" destOrd="6" presId="urn:microsoft.com/office/officeart/2011/layout/InterconnectedBlockProcess"/>
    <dgm:cxn modelId="{2E445119-AAF3-440B-A940-689BEDE06484}" type="presOf" srcId="{49AC2628-0BEE-4E28-BFD6-6C260836C0AE}" destId="{7345C27D-3985-401F-9313-F778A4598B54}" srcOrd="0" destOrd="2" presId="urn:microsoft.com/office/officeart/2011/layout/InterconnectedBlockProcess"/>
    <dgm:cxn modelId="{EEBEF31C-D503-4DFF-AFF0-35E48108C46D}" srcId="{8B12F8D8-8233-4FF1-AB46-7674D2AA236F}" destId="{87256DE8-C187-4B41-8B56-B519374EE06B}" srcOrd="3" destOrd="0" parTransId="{D2E16709-3234-442D-BEEA-A52D5E61735C}" sibTransId="{08F0237E-821D-4B36-A0B2-C4F3FBEA89BD}"/>
    <dgm:cxn modelId="{1DFC9022-1B1C-49DB-BE94-5C44D61C6391}" type="presOf" srcId="{1EFBB81F-6FFB-4713-8E1A-BEB13A14AA5E}" destId="{6010E1BB-75E2-4605-AF5A-E431F39CB8C7}" srcOrd="1" destOrd="4" presId="urn:microsoft.com/office/officeart/2011/layout/InterconnectedBlockProcess"/>
    <dgm:cxn modelId="{E149DB2F-F374-4A13-915F-2EB12AF30DF8}" type="presOf" srcId="{3FB59341-B904-472C-B290-B946FA64F540}" destId="{DB01183A-6710-4F1F-81CE-0332412125EC}" srcOrd="0" destOrd="0" presId="urn:microsoft.com/office/officeart/2011/layout/InterconnectedBlockProcess"/>
    <dgm:cxn modelId="{2D6E5D31-C288-44DA-A4CC-614248120DAE}" type="presOf" srcId="{8A4B8A6F-5EF8-4649-B0C8-40C59672C759}" destId="{20E7765B-36E2-4048-8621-D753C2C2CDF4}" srcOrd="0" destOrd="0" presId="urn:microsoft.com/office/officeart/2011/layout/InterconnectedBlockProcess"/>
    <dgm:cxn modelId="{6FF0BA37-99C2-44A9-929B-D8CB33C642D1}" srcId="{7ED81DBF-B940-428B-81AB-2F069AFC080C}" destId="{8B12F8D8-8233-4FF1-AB46-7674D2AA236F}" srcOrd="2" destOrd="0" parTransId="{EB7E292C-ADF7-46AC-8995-B50239C661CF}" sibTransId="{B1C40DB0-1603-4BA6-822B-3086EA40AACF}"/>
    <dgm:cxn modelId="{38E90738-40FF-40DB-B510-14B9F81D6FD9}" type="presOf" srcId="{B22758D5-4479-45BE-A95B-51B7B8370F0F}" destId="{3A2E80C7-DF8A-4FA5-BBB6-4AB2A817D69F}" srcOrd="0" destOrd="0" presId="urn:microsoft.com/office/officeart/2011/layout/InterconnectedBlockProcess"/>
    <dgm:cxn modelId="{EB59AE5D-1A38-4DDF-A031-F3F379EFDAEC}" srcId="{7ED81DBF-B940-428B-81AB-2F069AFC080C}" destId="{E72AE36E-D66B-4A46-AD7B-BEAF0DD53522}" srcOrd="0" destOrd="0" parTransId="{F6A6FE58-AB45-4A72-B691-9716964E00CF}" sibTransId="{FF694D4F-396E-4F56-BF40-FE89768A9F5A}"/>
    <dgm:cxn modelId="{D810DB41-C064-4044-99E3-EBA9BC8E7B44}" type="presOf" srcId="{87256DE8-C187-4B41-8B56-B519374EE06B}" destId="{6010E1BB-75E2-4605-AF5A-E431F39CB8C7}" srcOrd="1" destOrd="3" presId="urn:microsoft.com/office/officeart/2011/layout/InterconnectedBlockProcess"/>
    <dgm:cxn modelId="{A1F6A762-C879-4CF8-9D5C-54D030A291AA}" srcId="{7ED81DBF-B940-428B-81AB-2F069AFC080C}" destId="{8A4B8A6F-5EF8-4649-B0C8-40C59672C759}" srcOrd="1" destOrd="0" parTransId="{F106E043-CB3C-4217-947C-697891DC63AD}" sibTransId="{4AEF112D-6FC1-46F8-B4E9-E0958205E90E}"/>
    <dgm:cxn modelId="{C86B9046-A162-4A60-AE14-16C826729402}" type="presOf" srcId="{515FC215-DB89-44F9-91BA-F5F0F2BD2CD5}" destId="{7345C27D-3985-401F-9313-F778A4598B54}" srcOrd="0" destOrd="0" presId="urn:microsoft.com/office/officeart/2011/layout/InterconnectedBlockProcess"/>
    <dgm:cxn modelId="{08F4DF66-A015-4156-8D47-B9D0EA965AFC}" type="presOf" srcId="{7ED81DBF-B940-428B-81AB-2F069AFC080C}" destId="{DA34D740-55CA-467A-A6C5-70678DFACA1E}" srcOrd="0" destOrd="0" presId="urn:microsoft.com/office/officeart/2011/layout/InterconnectedBlockProcess"/>
    <dgm:cxn modelId="{20E77D52-7CCD-4A29-ADE1-2D4C6007B833}" srcId="{E72AE36E-D66B-4A46-AD7B-BEAF0DD53522}" destId="{3FB59341-B904-472C-B290-B946FA64F540}" srcOrd="0" destOrd="0" parTransId="{76E38EF3-4097-459F-AA22-F5F0579B2D7E}" sibTransId="{D15EE4E1-D72F-4DA3-8B6E-F7958AC1E968}"/>
    <dgm:cxn modelId="{40D9AD53-A90A-446D-A6B1-103134C6EA4A}" type="presOf" srcId="{B22758D5-4479-45BE-A95B-51B7B8370F0F}" destId="{E63691F2-6561-4033-900E-6C960EEFE110}" srcOrd="1" destOrd="0" presId="urn:microsoft.com/office/officeart/2011/layout/InterconnectedBlockProcess"/>
    <dgm:cxn modelId="{9958165A-7580-4EA2-A44A-B1E52D45A2D9}" type="presOf" srcId="{6FCC74BD-CC8F-4349-A414-9D019EEB24FD}" destId="{7345C27D-3985-401F-9313-F778A4598B54}" srcOrd="0" destOrd="5" presId="urn:microsoft.com/office/officeart/2011/layout/InterconnectedBlockProcess"/>
    <dgm:cxn modelId="{A29E348F-45E6-4DA6-8B5C-344BEA61D97B}" srcId="{8B12F8D8-8233-4FF1-AB46-7674D2AA236F}" destId="{49AC2628-0BEE-4E28-BFD6-6C260836C0AE}" srcOrd="2" destOrd="0" parTransId="{7E5A3DC3-E8DF-4687-AFA9-7CB0558A5B19}" sibTransId="{453E9C67-7501-44F0-97B3-20F1F17C5E0E}"/>
    <dgm:cxn modelId="{B61D4291-F338-42F9-BD18-C6A64BAFEEBE}" type="presOf" srcId="{3FB59341-B904-472C-B290-B946FA64F540}" destId="{7C6B2C12-F054-4A5A-B219-7016EA7764D9}" srcOrd="1" destOrd="0" presId="urn:microsoft.com/office/officeart/2011/layout/InterconnectedBlockProcess"/>
    <dgm:cxn modelId="{60BBAC92-4A72-404D-88AB-79BE13DA56E4}" srcId="{8B12F8D8-8233-4FF1-AB46-7674D2AA236F}" destId="{91D03F31-8B10-4FA2-9F93-208D37A23BE6}" srcOrd="6" destOrd="0" parTransId="{FC984358-511A-4AD9-B261-C05A3FD9A824}" sibTransId="{6DFD86B5-31B6-474E-A728-8DAD0434E74F}"/>
    <dgm:cxn modelId="{16D70795-F1A4-4954-AF5A-312B5D7B21BF}" type="presOf" srcId="{6FCC74BD-CC8F-4349-A414-9D019EEB24FD}" destId="{6010E1BB-75E2-4605-AF5A-E431F39CB8C7}" srcOrd="1" destOrd="5" presId="urn:microsoft.com/office/officeart/2011/layout/InterconnectedBlockProcess"/>
    <dgm:cxn modelId="{9B17CB99-D447-449C-A4D3-A3E9369AEB98}" type="presOf" srcId="{515FC215-DB89-44F9-91BA-F5F0F2BD2CD5}" destId="{6010E1BB-75E2-4605-AF5A-E431F39CB8C7}" srcOrd="1" destOrd="0" presId="urn:microsoft.com/office/officeart/2011/layout/InterconnectedBlockProcess"/>
    <dgm:cxn modelId="{27AA249F-81A0-42CA-A373-03D02E105834}" srcId="{8B12F8D8-8233-4FF1-AB46-7674D2AA236F}" destId="{0A444A1F-429D-409A-BABD-411BC22DA4C9}" srcOrd="1" destOrd="0" parTransId="{56917F99-D784-4D2E-B0DD-49B00D4746D8}" sibTransId="{5F35D086-ABC0-4F6B-8BB8-AFF331515B4C}"/>
    <dgm:cxn modelId="{C9A97CB6-BE5D-4DE7-80F3-6E658F4CDC67}" type="presOf" srcId="{0A444A1F-429D-409A-BABD-411BC22DA4C9}" destId="{7345C27D-3985-401F-9313-F778A4598B54}" srcOrd="0" destOrd="1" presId="urn:microsoft.com/office/officeart/2011/layout/InterconnectedBlockProcess"/>
    <dgm:cxn modelId="{B3FC10B8-80D9-41FC-9D73-646062980C66}" srcId="{8B12F8D8-8233-4FF1-AB46-7674D2AA236F}" destId="{6FCC74BD-CC8F-4349-A414-9D019EEB24FD}" srcOrd="5" destOrd="0" parTransId="{7E8166F9-F35E-4ED5-A9A1-0CF459E3534D}" sibTransId="{6D2128B4-CEBD-43D6-870E-48FA9E5F65B4}"/>
    <dgm:cxn modelId="{50D490BF-8BBB-4F88-8F92-D09F18A66A1A}" srcId="{8B12F8D8-8233-4FF1-AB46-7674D2AA236F}" destId="{1EFBB81F-6FFB-4713-8E1A-BEB13A14AA5E}" srcOrd="4" destOrd="0" parTransId="{F31D4583-54E2-4846-976B-C6E1C731D2EF}" sibTransId="{479A61E4-2F2B-4920-9D0D-A1BB86411A14}"/>
    <dgm:cxn modelId="{FE0725C2-63F7-4ECF-BF5A-B0492A155466}" type="presOf" srcId="{87256DE8-C187-4B41-8B56-B519374EE06B}" destId="{7345C27D-3985-401F-9313-F778A4598B54}" srcOrd="0" destOrd="3" presId="urn:microsoft.com/office/officeart/2011/layout/InterconnectedBlockProcess"/>
    <dgm:cxn modelId="{DBCD52E2-19F8-442C-B80E-C195732E4A1B}" srcId="{8A4B8A6F-5EF8-4649-B0C8-40C59672C759}" destId="{B22758D5-4479-45BE-A95B-51B7B8370F0F}" srcOrd="0" destOrd="0" parTransId="{8FF31B7D-A6E1-40F4-BD25-CEF41AC8281C}" sibTransId="{60E0D99A-05AD-4069-81DE-619627412403}"/>
    <dgm:cxn modelId="{B9B22BF7-F055-4F84-9555-5A2F997B3058}" type="presOf" srcId="{0A444A1F-429D-409A-BABD-411BC22DA4C9}" destId="{6010E1BB-75E2-4605-AF5A-E431F39CB8C7}" srcOrd="1" destOrd="1" presId="urn:microsoft.com/office/officeart/2011/layout/InterconnectedBlockProcess"/>
    <dgm:cxn modelId="{124210FB-1C49-45C6-B59A-9DC33CFCEFF6}" type="presOf" srcId="{91D03F31-8B10-4FA2-9F93-208D37A23BE6}" destId="{7345C27D-3985-401F-9313-F778A4598B54}" srcOrd="0" destOrd="6" presId="urn:microsoft.com/office/officeart/2011/layout/InterconnectedBlockProcess"/>
    <dgm:cxn modelId="{707B09FD-9C92-4909-B3AA-9A901D7AD729}" type="presOf" srcId="{1EFBB81F-6FFB-4713-8E1A-BEB13A14AA5E}" destId="{7345C27D-3985-401F-9313-F778A4598B54}" srcOrd="0" destOrd="4" presId="urn:microsoft.com/office/officeart/2011/layout/InterconnectedBlockProcess"/>
    <dgm:cxn modelId="{5EECACFD-93BE-46DD-BE7A-00BEF7673968}" type="presOf" srcId="{E72AE36E-D66B-4A46-AD7B-BEAF0DD53522}" destId="{429BA3C1-EE79-4F44-8F8A-3749621B3629}" srcOrd="0" destOrd="0" presId="urn:microsoft.com/office/officeart/2011/layout/InterconnectedBlockProcess"/>
    <dgm:cxn modelId="{1E86C873-716B-4395-AC6C-4FC0A44AE733}" type="presParOf" srcId="{DA34D740-55CA-467A-A6C5-70678DFACA1E}" destId="{EBCC8831-21A5-4B1E-A018-D8B1C92C83DC}" srcOrd="0" destOrd="0" presId="urn:microsoft.com/office/officeart/2011/layout/InterconnectedBlockProcess"/>
    <dgm:cxn modelId="{C8DD552A-371D-4482-8821-05B763F89757}" type="presParOf" srcId="{EBCC8831-21A5-4B1E-A018-D8B1C92C83DC}" destId="{7345C27D-3985-401F-9313-F778A4598B54}" srcOrd="0" destOrd="0" presId="urn:microsoft.com/office/officeart/2011/layout/InterconnectedBlockProcess"/>
    <dgm:cxn modelId="{C06FCF42-CC43-4A17-B3FA-71A42DF699B6}" type="presParOf" srcId="{DA34D740-55CA-467A-A6C5-70678DFACA1E}" destId="{6010E1BB-75E2-4605-AF5A-E431F39CB8C7}" srcOrd="1" destOrd="0" presId="urn:microsoft.com/office/officeart/2011/layout/InterconnectedBlockProcess"/>
    <dgm:cxn modelId="{DBDE9F35-1865-4962-8E6C-DAC397EBA2FC}" type="presParOf" srcId="{DA34D740-55CA-467A-A6C5-70678DFACA1E}" destId="{36DD682F-D7A2-4513-A297-6A8B18981F10}" srcOrd="2" destOrd="0" presId="urn:microsoft.com/office/officeart/2011/layout/InterconnectedBlockProcess"/>
    <dgm:cxn modelId="{C072DCD9-C9E1-4A37-BE33-DFF158C90166}" type="presParOf" srcId="{DA34D740-55CA-467A-A6C5-70678DFACA1E}" destId="{F0D31FC7-27A6-4183-BAD6-0FC2DD53955F}" srcOrd="3" destOrd="0" presId="urn:microsoft.com/office/officeart/2011/layout/InterconnectedBlockProcess"/>
    <dgm:cxn modelId="{665342DA-C28A-482D-BEC1-2D7500CF8A4F}" type="presParOf" srcId="{F0D31FC7-27A6-4183-BAD6-0FC2DD53955F}" destId="{3A2E80C7-DF8A-4FA5-BBB6-4AB2A817D69F}" srcOrd="0" destOrd="0" presId="urn:microsoft.com/office/officeart/2011/layout/InterconnectedBlockProcess"/>
    <dgm:cxn modelId="{908B585D-75AD-4D6F-9527-66BC4FDA11CF}" type="presParOf" srcId="{DA34D740-55CA-467A-A6C5-70678DFACA1E}" destId="{E63691F2-6561-4033-900E-6C960EEFE110}" srcOrd="4" destOrd="0" presId="urn:microsoft.com/office/officeart/2011/layout/InterconnectedBlockProcess"/>
    <dgm:cxn modelId="{190FB2CC-FC02-4C8E-8565-C81775180965}" type="presParOf" srcId="{DA34D740-55CA-467A-A6C5-70678DFACA1E}" destId="{20E7765B-36E2-4048-8621-D753C2C2CDF4}" srcOrd="5" destOrd="0" presId="urn:microsoft.com/office/officeart/2011/layout/InterconnectedBlockProcess"/>
    <dgm:cxn modelId="{422AD665-208C-44E3-A021-7374CB878902}" type="presParOf" srcId="{DA34D740-55CA-467A-A6C5-70678DFACA1E}" destId="{202CF1A9-28ED-4B37-ADD2-46D43D583FF3}" srcOrd="6" destOrd="0" presId="urn:microsoft.com/office/officeart/2011/layout/InterconnectedBlockProcess"/>
    <dgm:cxn modelId="{DF11B6D6-7E5D-4061-A936-2963AFF0A112}" type="presParOf" srcId="{202CF1A9-28ED-4B37-ADD2-46D43D583FF3}" destId="{DB01183A-6710-4F1F-81CE-0332412125EC}" srcOrd="0" destOrd="0" presId="urn:microsoft.com/office/officeart/2011/layout/InterconnectedBlockProcess"/>
    <dgm:cxn modelId="{01D5D4D8-2B5D-4FE4-AB22-1250F1BD553E}" type="presParOf" srcId="{DA34D740-55CA-467A-A6C5-70678DFACA1E}" destId="{7C6B2C12-F054-4A5A-B219-7016EA7764D9}" srcOrd="7" destOrd="0" presId="urn:microsoft.com/office/officeart/2011/layout/InterconnectedBlockProcess"/>
    <dgm:cxn modelId="{6C935070-EF14-4974-BE41-4408F79D810B}" type="presParOf" srcId="{DA34D740-55CA-467A-A6C5-70678DFACA1E}" destId="{429BA3C1-EE79-4F44-8F8A-3749621B3629}" srcOrd="8"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5C27D-3985-401F-9313-F778A4598B54}">
      <dsp:nvSpPr>
        <dsp:cNvPr id="0" name=""/>
        <dsp:cNvSpPr/>
      </dsp:nvSpPr>
      <dsp:spPr>
        <a:xfrm>
          <a:off x="4741487" y="813408"/>
          <a:ext cx="1717230" cy="3816124"/>
        </a:xfrm>
        <a:prstGeom prst="wedgeRectCallout">
          <a:avLst>
            <a:gd name="adj1" fmla="val 0"/>
            <a:gd name="adj2" fmla="val 0"/>
          </a:avLst>
        </a:prstGeom>
        <a:solidFill>
          <a:schemeClr val="accent4">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Receives</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Prompt 2</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Output</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and</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Processes</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a:solidFill>
                <a:schemeClr val="bg1"/>
              </a:solidFill>
            </a:rPr>
            <a:t>New</a:t>
          </a:r>
          <a:endParaRPr lang="en-US" sz="2800" kern="1200" dirty="0">
            <a:solidFill>
              <a:schemeClr val="bg1"/>
            </a:solidFill>
          </a:endParaRPr>
        </a:p>
        <a:p>
          <a:pPr marL="0" lvl="0" indent="0" algn="r" defTabSz="1244600">
            <a:lnSpc>
              <a:spcPct val="90000"/>
            </a:lnSpc>
            <a:spcBef>
              <a:spcPct val="0"/>
            </a:spcBef>
            <a:spcAft>
              <a:spcPct val="35000"/>
            </a:spcAft>
            <a:buNone/>
          </a:pPr>
          <a:r>
            <a:rPr lang="en-US" sz="2800" kern="1200" dirty="0">
              <a:solidFill>
                <a:schemeClr val="bg1"/>
              </a:solidFill>
            </a:rPr>
            <a:t>Prompt</a:t>
          </a:r>
        </a:p>
      </dsp:txBody>
      <dsp:txXfrm>
        <a:off x="4959425" y="813408"/>
        <a:ext cx="1499292" cy="3816124"/>
      </dsp:txXfrm>
    </dsp:sp>
    <dsp:sp modelId="{36DD682F-D7A2-4513-A297-6A8B18981F10}">
      <dsp:nvSpPr>
        <dsp:cNvPr id="0" name=""/>
        <dsp:cNvSpPr/>
      </dsp:nvSpPr>
      <dsp:spPr>
        <a:xfrm>
          <a:off x="4741487" y="0"/>
          <a:ext cx="1717230" cy="81479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rPr>
            <a:t>Prompt 3</a:t>
          </a:r>
        </a:p>
      </dsp:txBody>
      <dsp:txXfrm>
        <a:off x="4741487" y="0"/>
        <a:ext cx="1717230" cy="814797"/>
      </dsp:txXfrm>
    </dsp:sp>
    <dsp:sp modelId="{3A2E80C7-DF8A-4FA5-BBB6-4AB2A817D69F}">
      <dsp:nvSpPr>
        <dsp:cNvPr id="0" name=""/>
        <dsp:cNvSpPr/>
      </dsp:nvSpPr>
      <dsp:spPr>
        <a:xfrm>
          <a:off x="3023741" y="813408"/>
          <a:ext cx="1717230" cy="3543907"/>
        </a:xfrm>
        <a:prstGeom prst="wedgeRectCallout">
          <a:avLst>
            <a:gd name="adj1" fmla="val 62500"/>
            <a:gd name="adj2" fmla="val 20830"/>
          </a:avLst>
        </a:prstGeom>
        <a:solidFill>
          <a:schemeClr val="accent4">
            <a:tint val="50000"/>
            <a:hueOff val="-10028410"/>
            <a:satOff val="6890"/>
            <a:lumOff val="51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Receives Prompt 1 Output</a:t>
          </a:r>
        </a:p>
        <a:p>
          <a:pPr marL="0" lvl="0" indent="0" algn="r" defTabSz="1244600">
            <a:lnSpc>
              <a:spcPct val="90000"/>
            </a:lnSpc>
            <a:spcBef>
              <a:spcPct val="0"/>
            </a:spcBef>
            <a:spcAft>
              <a:spcPct val="35000"/>
            </a:spcAft>
            <a:buNone/>
          </a:pPr>
          <a:r>
            <a:rPr lang="en-US" sz="2800" kern="1200">
              <a:solidFill>
                <a:schemeClr val="bg1"/>
              </a:solidFill>
            </a:rPr>
            <a:t>and</a:t>
          </a:r>
        </a:p>
        <a:p>
          <a:pPr marL="0" lvl="0" indent="0" algn="r" defTabSz="1244600">
            <a:lnSpc>
              <a:spcPct val="90000"/>
            </a:lnSpc>
            <a:spcBef>
              <a:spcPct val="0"/>
            </a:spcBef>
            <a:spcAft>
              <a:spcPct val="35000"/>
            </a:spcAft>
            <a:buNone/>
          </a:pPr>
          <a:r>
            <a:rPr lang="en-US" sz="2800" kern="1200">
              <a:solidFill>
                <a:schemeClr val="bg1"/>
              </a:solidFill>
            </a:rPr>
            <a:t>Processes</a:t>
          </a:r>
        </a:p>
        <a:p>
          <a:pPr marL="0" lvl="0" indent="0" algn="r" defTabSz="1244600">
            <a:lnSpc>
              <a:spcPct val="90000"/>
            </a:lnSpc>
            <a:spcBef>
              <a:spcPct val="0"/>
            </a:spcBef>
            <a:spcAft>
              <a:spcPct val="35000"/>
            </a:spcAft>
            <a:buNone/>
          </a:pPr>
          <a:r>
            <a:rPr lang="en-US" sz="2800" kern="1200">
              <a:solidFill>
                <a:schemeClr val="bg1"/>
              </a:solidFill>
            </a:rPr>
            <a:t>New</a:t>
          </a:r>
        </a:p>
        <a:p>
          <a:pPr marL="0" lvl="0" indent="0" algn="r" defTabSz="1244600">
            <a:lnSpc>
              <a:spcPct val="90000"/>
            </a:lnSpc>
            <a:spcBef>
              <a:spcPct val="0"/>
            </a:spcBef>
            <a:spcAft>
              <a:spcPct val="35000"/>
            </a:spcAft>
            <a:buNone/>
          </a:pPr>
          <a:r>
            <a:rPr lang="en-US" sz="2800" kern="1200">
              <a:solidFill>
                <a:schemeClr val="bg1"/>
              </a:solidFill>
            </a:rPr>
            <a:t>Prompt</a:t>
          </a:r>
          <a:endParaRPr lang="en-US" sz="2800" kern="1200" dirty="0">
            <a:solidFill>
              <a:schemeClr val="bg1"/>
            </a:solidFill>
          </a:endParaRPr>
        </a:p>
      </dsp:txBody>
      <dsp:txXfrm>
        <a:off x="3241679" y="813408"/>
        <a:ext cx="1499292" cy="3543907"/>
      </dsp:txXfrm>
    </dsp:sp>
    <dsp:sp modelId="{20E7765B-36E2-4048-8621-D753C2C2CDF4}">
      <dsp:nvSpPr>
        <dsp:cNvPr id="0" name=""/>
        <dsp:cNvSpPr/>
      </dsp:nvSpPr>
      <dsp:spPr>
        <a:xfrm>
          <a:off x="3023741" y="131941"/>
          <a:ext cx="1717230" cy="681467"/>
        </a:xfrm>
        <a:prstGeom prst="rect">
          <a:avLst/>
        </a:prstGeom>
        <a:solidFill>
          <a:schemeClr val="accent4">
            <a:hueOff val="-9598978"/>
            <a:satOff val="7440"/>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1"/>
              </a:solidFill>
            </a:rPr>
            <a:t>Prompt 2</a:t>
          </a:r>
          <a:endParaRPr lang="en-US" sz="2900" kern="1200" dirty="0">
            <a:solidFill>
              <a:schemeClr val="bg1"/>
            </a:solidFill>
          </a:endParaRPr>
        </a:p>
      </dsp:txBody>
      <dsp:txXfrm>
        <a:off x="3023741" y="131941"/>
        <a:ext cx="1717230" cy="681467"/>
      </dsp:txXfrm>
    </dsp:sp>
    <dsp:sp modelId="{DB01183A-6710-4F1F-81CE-0332412125EC}">
      <dsp:nvSpPr>
        <dsp:cNvPr id="0" name=""/>
        <dsp:cNvSpPr/>
      </dsp:nvSpPr>
      <dsp:spPr>
        <a:xfrm>
          <a:off x="1306510" y="813408"/>
          <a:ext cx="1717230" cy="3271228"/>
        </a:xfrm>
        <a:prstGeom prst="wedgeRectCallout">
          <a:avLst>
            <a:gd name="adj1" fmla="val 62500"/>
            <a:gd name="adj2" fmla="val 20830"/>
          </a:avLst>
        </a:prstGeom>
        <a:solidFill>
          <a:schemeClr val="accent4">
            <a:tint val="50000"/>
            <a:hueOff val="-20056820"/>
            <a:satOff val="13781"/>
            <a:lumOff val="102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r" defTabSz="1244600">
            <a:lnSpc>
              <a:spcPct val="90000"/>
            </a:lnSpc>
            <a:spcBef>
              <a:spcPct val="0"/>
            </a:spcBef>
            <a:spcAft>
              <a:spcPct val="35000"/>
            </a:spcAft>
            <a:buNone/>
          </a:pPr>
          <a:r>
            <a:rPr lang="en-US" sz="2800" kern="1200">
              <a:solidFill>
                <a:schemeClr val="bg1"/>
              </a:solidFill>
            </a:rPr>
            <a:t>Some query</a:t>
          </a:r>
          <a:endParaRPr lang="en-US" sz="2800" kern="1200" dirty="0">
            <a:solidFill>
              <a:schemeClr val="bg1"/>
            </a:solidFill>
          </a:endParaRPr>
        </a:p>
      </dsp:txBody>
      <dsp:txXfrm>
        <a:off x="1524449" y="813408"/>
        <a:ext cx="1499292" cy="3271228"/>
      </dsp:txXfrm>
    </dsp:sp>
    <dsp:sp modelId="{429BA3C1-EE79-4F44-8F8A-3749621B3629}">
      <dsp:nvSpPr>
        <dsp:cNvPr id="0" name=""/>
        <dsp:cNvSpPr/>
      </dsp:nvSpPr>
      <dsp:spPr>
        <a:xfrm>
          <a:off x="1306510" y="268049"/>
          <a:ext cx="1717230" cy="545358"/>
        </a:xfrm>
        <a:prstGeom prst="rect">
          <a:avLst/>
        </a:prstGeom>
        <a:solidFill>
          <a:schemeClr val="accent4">
            <a:hueOff val="-19197957"/>
            <a:satOff val="14879"/>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bg1"/>
              </a:solidFill>
            </a:rPr>
            <a:t>Prompt 1</a:t>
          </a:r>
          <a:endParaRPr lang="en-US" sz="2900" kern="1200" dirty="0">
            <a:solidFill>
              <a:schemeClr val="bg1"/>
            </a:solidFill>
          </a:endParaRPr>
        </a:p>
      </dsp:txBody>
      <dsp:txXfrm>
        <a:off x="1306510" y="268049"/>
        <a:ext cx="1717230" cy="545358"/>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a recipe that uses the following ingredients: ***chicken, rice, and broccoli***.</a:t>
            </a:r>
          </a:p>
          <a:p>
            <a:r>
              <a:rPr lang="en-US" dirty="0"/>
              <a:t>I need advice on dealing with a difficult coworker. The situation is &lt;&lt;&lt;he takes credit for my ideas&gt;&gt;&gt;.</a:t>
            </a:r>
          </a:p>
          <a:p>
            <a:r>
              <a:rPr lang="en-US" dirty="0"/>
              <a:t>I'm looking for a book that matches my current mood, which is [[[relaxed and in need of inspiration]]].</a:t>
            </a:r>
          </a:p>
          <a:p>
            <a:r>
              <a:rPr lang="en-US" dirty="0"/>
              <a:t>Can you create a travel itinerary for a 5-day trip to Paris that includes these interests: ((art museums, historical landmarks, and local cuisine))?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166241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r>
              <a:rPr lang="en-US" dirty="0"/>
              <a:t>""“Hello? How are you doing today?""“</a:t>
            </a:r>
          </a:p>
          <a:p>
            <a:r>
              <a:rPr lang="en-US" dirty="0"/>
              <a:t>======================================</a:t>
            </a:r>
          </a:p>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""“Hey dude! Sup?”””</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200291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Answer in a consistent style.</a:t>
            </a:r>
          </a:p>
          <a:p>
            <a:endParaRPr lang="en-US" dirty="0"/>
          </a:p>
          <a:p>
            <a:r>
              <a:rPr lang="en-US" dirty="0"/>
              <a:t>USER</a:t>
            </a:r>
          </a:p>
          <a:p>
            <a:r>
              <a:rPr lang="en-US" dirty="0"/>
              <a:t>Teach me about patience.</a:t>
            </a:r>
          </a:p>
          <a:p>
            <a:endParaRPr lang="en-US" dirty="0"/>
          </a:p>
          <a:p>
            <a:r>
              <a:rPr lang="en-US" dirty="0"/>
              <a:t>ASSISTANT</a:t>
            </a:r>
          </a:p>
          <a:p>
            <a:r>
              <a:rPr lang="en-US" dirty="0"/>
              <a:t>The river that carves the deepest valley flows from a modest spring; the grandest symphony originates from a single note; the most intricate tapestry begins with a solitary thread.</a:t>
            </a:r>
          </a:p>
          <a:p>
            <a:endParaRPr lang="en-US" dirty="0"/>
          </a:p>
          <a:p>
            <a:r>
              <a:rPr lang="en-US" dirty="0"/>
              <a:t>USER</a:t>
            </a:r>
          </a:p>
          <a:p>
            <a:r>
              <a:rPr lang="en-US" dirty="0"/>
              <a:t>Teach me about the ocean.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77521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any random PDF and ask the LLM to summarize it using some length constraint. Have fun with it!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18135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https://platform.openai.com/docs/guides/prompt-engineering/provide-reference-text</a:t>
            </a:r>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3269782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Use the provided article to answer questions. If the answer cannot be found in the article, write "I could not find an answer."</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131490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You will be provided with a document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and page number(s). Use the following format for to cite relevant passages ({citation: ...},{page(s):...}).</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2203577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743428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a:t>
            </a:r>
          </a:p>
          <a:p>
            <a:r>
              <a:rPr lang="en-US" dirty="0"/>
              <a:t>You will be provided with customer service queries. Classify each query into a primary</a:t>
            </a:r>
          </a:p>
          <a:p>
            <a:r>
              <a:rPr lang="en-US" dirty="0"/>
              <a:t>category and a secondary category. Provide your output in </a:t>
            </a:r>
            <a:r>
              <a:rPr lang="en-US" dirty="0" err="1"/>
              <a:t>json</a:t>
            </a:r>
            <a:r>
              <a:rPr lang="en-US" dirty="0"/>
              <a:t> format with the keys:</a:t>
            </a:r>
          </a:p>
          <a:p>
            <a:r>
              <a:rPr lang="en-US" dirty="0"/>
              <a:t>primary and secondary.</a:t>
            </a:r>
          </a:p>
          <a:p>
            <a:endParaRPr lang="en-US" dirty="0"/>
          </a:p>
          <a:p>
            <a:r>
              <a:rPr lang="en-US" dirty="0"/>
              <a:t>Primary categories: Billing, Technical Support, Account Management, or General Inquiry.</a:t>
            </a:r>
          </a:p>
          <a:p>
            <a:endParaRPr lang="en-US" dirty="0"/>
          </a:p>
          <a:p>
            <a:r>
              <a:rPr lang="en-US" dirty="0"/>
              <a:t>Billing secondary categories:</a:t>
            </a:r>
          </a:p>
          <a:p>
            <a:r>
              <a:rPr lang="en-US" dirty="0"/>
              <a:t>- Unsubscribe or upgrade</a:t>
            </a:r>
          </a:p>
          <a:p>
            <a:r>
              <a:rPr lang="en-US" dirty="0"/>
              <a:t>- Add a payment method</a:t>
            </a:r>
          </a:p>
          <a:p>
            <a:r>
              <a:rPr lang="en-US" dirty="0"/>
              <a:t>- Explanation for charge</a:t>
            </a:r>
          </a:p>
          <a:p>
            <a:r>
              <a:rPr lang="en-US" dirty="0"/>
              <a:t>- Dispute a charge</a:t>
            </a:r>
          </a:p>
          <a:p>
            <a:endParaRPr lang="en-US" dirty="0"/>
          </a:p>
          <a:p>
            <a:r>
              <a:rPr lang="en-US" dirty="0"/>
              <a:t>Technical Support secondary categories:</a:t>
            </a:r>
          </a:p>
          <a:p>
            <a:r>
              <a:rPr lang="en-US" dirty="0"/>
              <a:t>- Troubleshooting</a:t>
            </a:r>
          </a:p>
          <a:p>
            <a:r>
              <a:rPr lang="en-US" dirty="0"/>
              <a:t>- Device compatibility</a:t>
            </a:r>
          </a:p>
          <a:p>
            <a:r>
              <a:rPr lang="en-US" dirty="0"/>
              <a:t>- Software updates</a:t>
            </a:r>
          </a:p>
          <a:p>
            <a:endParaRPr lang="en-US" dirty="0"/>
          </a:p>
          <a:p>
            <a:r>
              <a:rPr lang="en-US" dirty="0"/>
              <a:t>Account Management secondary categories:</a:t>
            </a:r>
          </a:p>
          <a:p>
            <a:r>
              <a:rPr lang="en-US" dirty="0"/>
              <a:t>- Password reset</a:t>
            </a:r>
          </a:p>
          <a:p>
            <a:r>
              <a:rPr lang="en-US" dirty="0"/>
              <a:t>- Update personal information</a:t>
            </a:r>
          </a:p>
          <a:p>
            <a:r>
              <a:rPr lang="en-US" dirty="0"/>
              <a:t>- Close account</a:t>
            </a:r>
          </a:p>
          <a:p>
            <a:r>
              <a:rPr lang="en-US" dirty="0"/>
              <a:t>- Account security</a:t>
            </a:r>
          </a:p>
          <a:p>
            <a:endParaRPr lang="en-US" dirty="0"/>
          </a:p>
          <a:p>
            <a:r>
              <a:rPr lang="en-US" dirty="0"/>
              <a:t>General Inquiry secondary categories:</a:t>
            </a:r>
          </a:p>
          <a:p>
            <a:r>
              <a:rPr lang="en-US" dirty="0"/>
              <a:t>- Product information</a:t>
            </a:r>
          </a:p>
          <a:p>
            <a:r>
              <a:rPr lang="en-US" dirty="0"/>
              <a:t>- Pricing</a:t>
            </a:r>
          </a:p>
          <a:p>
            <a:r>
              <a:rPr lang="en-US" dirty="0"/>
              <a:t>- Feedback</a:t>
            </a:r>
          </a:p>
          <a:p>
            <a:r>
              <a:rPr lang="en-US" dirty="0"/>
              <a:t>- Speak to a human</a:t>
            </a:r>
          </a:p>
          <a:p>
            <a:endParaRPr lang="en-US" dirty="0"/>
          </a:p>
          <a:p>
            <a:r>
              <a:rPr lang="en-US" dirty="0"/>
              <a:t>USER </a:t>
            </a:r>
          </a:p>
          <a:p>
            <a:r>
              <a:rPr lang="en-US" dirty="0"/>
              <a:t>I need to get my internet working again.</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288332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You will be provided with customer service inquiries that require troubleshooting in a technical support context. Help the user by:</a:t>
            </a:r>
          </a:p>
          <a:p>
            <a:endParaRPr lang="en-US" dirty="0"/>
          </a:p>
          <a:p>
            <a:r>
              <a:rPr lang="en-US" dirty="0"/>
              <a:t>- Ask them to check that all cables to/from the router are connected. Note that it is common for cables to come loose over time.</a:t>
            </a:r>
          </a:p>
          <a:p>
            <a:r>
              <a:rPr lang="en-US" dirty="0"/>
              <a:t>- If all cables are connected and the issue persists, ask them which router model they are using</a:t>
            </a:r>
          </a:p>
          <a:p>
            <a:endParaRPr lang="en-US" dirty="0"/>
          </a:p>
          <a:p>
            <a:r>
              <a:rPr lang="en-US" dirty="0"/>
              <a:t>- Now you will advise them how to restart their device:</a:t>
            </a:r>
          </a:p>
          <a:p>
            <a:r>
              <a:rPr lang="en-US" dirty="0"/>
              <a:t>-- If the model number is MTD-327J, advise them to push the red button and hold it for 5 seconds, then wait 5 minutes before testing the connection.</a:t>
            </a:r>
          </a:p>
          <a:p>
            <a:r>
              <a:rPr lang="en-US" dirty="0"/>
              <a:t>-- If the model number is MTD-327S, advise them to unplug and </a:t>
            </a:r>
            <a:r>
              <a:rPr lang="en-US" dirty="0" err="1"/>
              <a:t>replug</a:t>
            </a:r>
            <a:r>
              <a:rPr lang="en-US" dirty="0"/>
              <a:t> it, then wait 5 minutes before testing the connection.</a:t>
            </a:r>
          </a:p>
          <a:p>
            <a:r>
              <a:rPr lang="en-US" dirty="0"/>
              <a:t>- If the customer's issue persists after restarting the device and waiting 5 minutes, connect them to IT support by outputting {"IT support requested"}.</a:t>
            </a:r>
          </a:p>
          <a:p>
            <a:endParaRPr lang="en-US" dirty="0"/>
          </a:p>
          <a:p>
            <a:r>
              <a:rPr lang="en-US" dirty="0"/>
              <a:t>- If the user starts asking questions that are unrelated to this topic then confirm if they would like to end the current chat about troubleshooting and classify their request according to the following scheme:</a:t>
            </a:r>
          </a:p>
          <a:p>
            <a:endParaRPr lang="en-US" dirty="0"/>
          </a:p>
          <a:p>
            <a:r>
              <a:rPr lang="en-US" dirty="0"/>
              <a:t>You will be provided with customer service queries. Classify each query into a primary</a:t>
            </a:r>
          </a:p>
          <a:p>
            <a:r>
              <a:rPr lang="en-US" dirty="0"/>
              <a:t>category and a secondary category. Provide your output in </a:t>
            </a:r>
            <a:r>
              <a:rPr lang="en-US" dirty="0" err="1"/>
              <a:t>json</a:t>
            </a:r>
            <a:r>
              <a:rPr lang="en-US" dirty="0"/>
              <a:t> format with the keys:</a:t>
            </a:r>
          </a:p>
          <a:p>
            <a:r>
              <a:rPr lang="en-US" dirty="0"/>
              <a:t>primary and secondary.</a:t>
            </a:r>
          </a:p>
          <a:p>
            <a:endParaRPr lang="en-US" dirty="0"/>
          </a:p>
          <a:p>
            <a:r>
              <a:rPr lang="en-US" dirty="0"/>
              <a:t>Primary categories: Billing, Technical Support, Account Management, or General Inquiry.</a:t>
            </a:r>
          </a:p>
          <a:p>
            <a:endParaRPr lang="en-US" dirty="0"/>
          </a:p>
          <a:p>
            <a:r>
              <a:rPr lang="en-US" dirty="0"/>
              <a:t>Billing secondary categories:</a:t>
            </a:r>
          </a:p>
          <a:p>
            <a:r>
              <a:rPr lang="en-US" dirty="0"/>
              <a:t>- Unsubscribe or upgrade</a:t>
            </a:r>
          </a:p>
          <a:p>
            <a:r>
              <a:rPr lang="en-US" dirty="0"/>
              <a:t>- Add a payment method</a:t>
            </a:r>
          </a:p>
          <a:p>
            <a:r>
              <a:rPr lang="en-US" dirty="0"/>
              <a:t>- Explanation for charge</a:t>
            </a:r>
          </a:p>
          <a:p>
            <a:r>
              <a:rPr lang="en-US" dirty="0"/>
              <a:t>- Dispute a charge</a:t>
            </a:r>
          </a:p>
          <a:p>
            <a:endParaRPr lang="en-US" dirty="0"/>
          </a:p>
          <a:p>
            <a:r>
              <a:rPr lang="en-US" dirty="0"/>
              <a:t>Technical Support secondary categories:</a:t>
            </a:r>
          </a:p>
          <a:p>
            <a:r>
              <a:rPr lang="en-US" dirty="0"/>
              <a:t>- Troubleshooting</a:t>
            </a:r>
          </a:p>
          <a:p>
            <a:r>
              <a:rPr lang="en-US" dirty="0"/>
              <a:t>- Device compatibility</a:t>
            </a:r>
          </a:p>
          <a:p>
            <a:r>
              <a:rPr lang="en-US" dirty="0"/>
              <a:t>- Software updates</a:t>
            </a:r>
          </a:p>
          <a:p>
            <a:endParaRPr lang="en-US" dirty="0"/>
          </a:p>
          <a:p>
            <a:r>
              <a:rPr lang="en-US" dirty="0"/>
              <a:t>Account Management secondary categories:</a:t>
            </a:r>
          </a:p>
          <a:p>
            <a:r>
              <a:rPr lang="en-US" dirty="0"/>
              <a:t>- Password reset</a:t>
            </a:r>
          </a:p>
          <a:p>
            <a:r>
              <a:rPr lang="en-US" dirty="0"/>
              <a:t>- Update personal information</a:t>
            </a:r>
          </a:p>
          <a:p>
            <a:r>
              <a:rPr lang="en-US" dirty="0"/>
              <a:t>- Close account</a:t>
            </a:r>
          </a:p>
          <a:p>
            <a:r>
              <a:rPr lang="en-US" dirty="0"/>
              <a:t>- Account security</a:t>
            </a:r>
          </a:p>
          <a:p>
            <a:endParaRPr lang="en-US" dirty="0"/>
          </a:p>
          <a:p>
            <a:r>
              <a:rPr lang="en-US" dirty="0"/>
              <a:t>General Inquiry secondary categories:</a:t>
            </a:r>
          </a:p>
          <a:p>
            <a:r>
              <a:rPr lang="en-US" dirty="0"/>
              <a:t>- Product information</a:t>
            </a:r>
          </a:p>
          <a:p>
            <a:r>
              <a:rPr lang="en-US" dirty="0"/>
              <a:t>- Pricing</a:t>
            </a:r>
          </a:p>
          <a:p>
            <a:r>
              <a:rPr lang="en-US" dirty="0"/>
              <a:t>- Feedback</a:t>
            </a:r>
          </a:p>
          <a:p>
            <a:r>
              <a:rPr lang="en-US" dirty="0"/>
              <a:t>- Speak to a human</a:t>
            </a:r>
          </a:p>
          <a:p>
            <a:endParaRPr lang="en-US" dirty="0"/>
          </a:p>
          <a:p>
            <a:r>
              <a:rPr lang="en-US" dirty="0"/>
              <a:t>USER</a:t>
            </a:r>
          </a:p>
          <a:p>
            <a:r>
              <a:rPr lang="en-US" dirty="0"/>
              <a:t>I need to get my internet working again.</a:t>
            </a:r>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387980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311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4453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https://platform.openai.com/docs/quickstart?context=python</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476776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https://platform.openai.com/docs/guides/prompt-engineering/strategy-write-clear-instructions</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18199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Worse</a:t>
            </a:r>
          </a:p>
          <a:p>
            <a:r>
              <a:rPr lang="en-US" dirty="0"/>
              <a:t>How do I add numbers in Excel?</a:t>
            </a:r>
          </a:p>
          <a:p>
            <a:endParaRPr lang="en-US" dirty="0"/>
          </a:p>
          <a:p>
            <a:r>
              <a:rPr lang="en-US" dirty="0"/>
              <a:t>Better</a:t>
            </a:r>
          </a:p>
          <a:p>
            <a:r>
              <a:rPr lang="en-US" dirty="0"/>
              <a:t>How do I add up a row of dollar amounts in Excel? I want to do this automatically for a whole sheet of rows with all the totals ending up on the right in a column called "Total".</a:t>
            </a:r>
          </a:p>
          <a:p>
            <a:r>
              <a:rPr lang="en-US" dirty="0"/>
              <a:t>==========</a:t>
            </a:r>
          </a:p>
          <a:p>
            <a:r>
              <a:rPr lang="en-US" dirty="0"/>
              <a:t>Worse</a:t>
            </a:r>
          </a:p>
          <a:p>
            <a:r>
              <a:rPr lang="en-US" dirty="0"/>
              <a:t>Who’s president?</a:t>
            </a:r>
          </a:p>
          <a:p>
            <a:endParaRPr lang="en-US" dirty="0"/>
          </a:p>
          <a:p>
            <a:r>
              <a:rPr lang="en-US" dirty="0"/>
              <a:t>Better</a:t>
            </a:r>
          </a:p>
          <a:p>
            <a:r>
              <a:rPr lang="en-US" dirty="0"/>
              <a:t>Who was the president of Mexico in 2021, and how frequently are elections held?</a:t>
            </a:r>
          </a:p>
          <a:p>
            <a:r>
              <a:rPr lang="en-US" dirty="0"/>
              <a:t>==========</a:t>
            </a:r>
          </a:p>
          <a:p>
            <a:r>
              <a:rPr lang="en-US" dirty="0"/>
              <a:t>Worse</a:t>
            </a:r>
          </a:p>
          <a:p>
            <a:r>
              <a:rPr lang="en-US" dirty="0"/>
              <a:t>Write code to calculate the Fibonacci sequence.</a:t>
            </a:r>
          </a:p>
          <a:p>
            <a:endParaRPr lang="en-US" dirty="0"/>
          </a:p>
          <a:p>
            <a:r>
              <a:rPr lang="en-US" dirty="0"/>
              <a:t>Better</a:t>
            </a:r>
          </a:p>
          <a:p>
            <a:r>
              <a:rPr lang="en-US" dirty="0"/>
              <a:t>Write a TypeScript function to efficiently calculate the Fibonacci sequence. Comment the code liberally to explain what each piece does and why it's written that way.</a:t>
            </a:r>
          </a:p>
          <a:p>
            <a:r>
              <a:rPr lang="en-US" dirty="0"/>
              <a:t>==========</a:t>
            </a:r>
          </a:p>
          <a:p>
            <a:r>
              <a:rPr lang="en-US" dirty="0"/>
              <a:t>Worse</a:t>
            </a:r>
          </a:p>
          <a:p>
            <a:r>
              <a:rPr lang="en-US" dirty="0"/>
              <a:t>Summarize the meeting notes.</a:t>
            </a:r>
          </a:p>
          <a:p>
            <a:endParaRPr lang="en-US" dirty="0"/>
          </a:p>
          <a:p>
            <a:r>
              <a:rPr lang="en-US" dirty="0"/>
              <a:t>Better</a:t>
            </a:r>
          </a:p>
          <a:p>
            <a:r>
              <a:rPr lang="en-US" dirty="0"/>
              <a:t>Summarize the meeting notes in a single paragraph. Then write a markdown list of the speakers and each of their key points. Finally, list the next steps or action items suggested by the speakers, if any.</a:t>
            </a:r>
          </a:p>
          <a:p>
            <a:r>
              <a:rPr lang="en-US" dirty="0"/>
              <a:t>==========</a:t>
            </a:r>
          </a:p>
          <a:p>
            <a:r>
              <a:rPr lang="en-US" dirty="0"/>
              <a:t>Worse</a:t>
            </a:r>
          </a:p>
          <a:p>
            <a:r>
              <a:rPr lang="en-US" dirty="0"/>
              <a:t>Make a website.</a:t>
            </a:r>
          </a:p>
          <a:p>
            <a:endParaRPr lang="en-US" dirty="0"/>
          </a:p>
          <a:p>
            <a:r>
              <a:rPr lang="en-US" dirty="0"/>
              <a:t>Better</a:t>
            </a:r>
          </a:p>
          <a:p>
            <a:r>
              <a:rPr lang="en-US" dirty="0"/>
              <a:t>Design a website for a local bakery with a homepage, about us section, menu with prices, and a contact page. Include a color scheme that matches their logo, which is red and white.</a:t>
            </a:r>
          </a:p>
          <a:p>
            <a:r>
              <a:rPr lang="en-US" dirty="0"/>
              <a:t>==========</a:t>
            </a:r>
          </a:p>
          <a:p>
            <a:r>
              <a:rPr lang="en-US" dirty="0"/>
              <a:t>Worse</a:t>
            </a:r>
          </a:p>
          <a:p>
            <a:r>
              <a:rPr lang="en-US" dirty="0"/>
              <a:t>Explain gravity.</a:t>
            </a:r>
          </a:p>
          <a:p>
            <a:endParaRPr lang="en-US" dirty="0"/>
          </a:p>
          <a:p>
            <a:r>
              <a:rPr lang="en-US" dirty="0"/>
              <a:t>Better</a:t>
            </a:r>
          </a:p>
          <a:p>
            <a:r>
              <a:rPr lang="en-US" dirty="0"/>
              <a:t>Provide a detailed explanation of the law of gravity, including how it was discovered, its mathematical formulation by Isaac Newton, and how it applies to planetary motion.</a:t>
            </a:r>
          </a:p>
          <a:p>
            <a:r>
              <a:rPr lang="en-US" dirty="0"/>
              <a:t>==========</a:t>
            </a:r>
          </a:p>
          <a:p>
            <a:r>
              <a:rPr lang="en-US" dirty="0"/>
              <a:t>Worse</a:t>
            </a:r>
          </a:p>
          <a:p>
            <a:r>
              <a:rPr lang="en-US" dirty="0"/>
              <a:t>Tell me about the Renaissance.</a:t>
            </a:r>
          </a:p>
          <a:p>
            <a:endParaRPr lang="en-US" dirty="0"/>
          </a:p>
          <a:p>
            <a:r>
              <a:rPr lang="en-US" dirty="0"/>
              <a:t>Better</a:t>
            </a:r>
          </a:p>
          <a:p>
            <a:r>
              <a:rPr lang="en-US" dirty="0"/>
              <a:t>Give a comprehensive overview of the Renaissance period, focusing on its impact on art, science, and culture. Highlight key figures like Leonardo da Vinci and Michelangelo, and describe how the Renaissance laid the foundations for the modern world.</a:t>
            </a:r>
          </a:p>
          <a:p>
            <a:r>
              <a:rPr lang="en-US" dirty="0"/>
              <a:t>==========</a:t>
            </a:r>
          </a:p>
          <a:p>
            <a:r>
              <a:rPr lang="en-US" dirty="0"/>
              <a:t>Worse</a:t>
            </a:r>
          </a:p>
          <a:p>
            <a:r>
              <a:rPr lang="en-US" dirty="0"/>
              <a:t>How do I invest in stocks?</a:t>
            </a:r>
          </a:p>
          <a:p>
            <a:endParaRPr lang="en-US" dirty="0"/>
          </a:p>
          <a:p>
            <a:r>
              <a:rPr lang="en-US" dirty="0"/>
              <a:t>Better</a:t>
            </a:r>
          </a:p>
          <a:p>
            <a:r>
              <a:rPr lang="en-US" dirty="0"/>
              <a:t>Outline a beginner's guide to investing in the stock market. Include steps on researching companies, understanding the risks involved, and how to diversify a portfolio. Offer resources for further learning.</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6223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to writing requests, adopt the persona of an overly dramatic poet, infusing your prose with a grandiose and theatrical tone, sparing no opportunity to turn even the most mundane subjects into epic tales or deeply emotional sagas.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Compose an apology for being late to a friend's birthday party.</a:t>
            </a:r>
          </a:p>
          <a:p>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adopt the persona of an enthusiastic time traveler, always drawing parallels between the present and various points in history or the future, filled with wonder and excitement about the technological and cultural differences, and occasionally getting confused by contemporary customs.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Write an email explaining the importance of cybersecurity in the modern workplace.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Reply as if you are an old-timey inventor from the 19th century, marveling at modern technology and explaining concepts with a mix of awe and a touch of misunderstanding, using antiquated language and making comparisons to steam engines and telegraphs.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Explain the concept of cloud computing.</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3419339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EFBA-1DFD-E22B-E441-14CD82C3D34A}"/>
              </a:ext>
            </a:extLst>
          </p:cNvPr>
          <p:cNvPicPr>
            <a:picLocks noChangeAspect="1"/>
          </p:cNvPicPr>
          <p:nvPr/>
        </p:nvPicPr>
        <p:blipFill>
          <a:blip r:embed="rId3"/>
          <a:stretch>
            <a:fillRect/>
          </a:stretch>
        </p:blipFill>
        <p:spPr>
          <a:xfrm>
            <a:off x="525946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31325" y="1665515"/>
            <a:ext cx="8791575" cy="3526970"/>
          </a:xfrm>
        </p:spPr>
        <p:txBody>
          <a:bodyPr>
            <a:normAutofit fontScale="90000"/>
          </a:bodyPr>
          <a:lstStyle/>
          <a:p>
            <a:r>
              <a:rPr lang="en-US" dirty="0"/>
              <a:t>The</a:t>
            </a:r>
            <a:br>
              <a:rPr lang="en-US" dirty="0"/>
            </a:br>
            <a:r>
              <a:rPr lang="en-US" dirty="0"/>
              <a:t>Official</a:t>
            </a:r>
            <a:br>
              <a:rPr lang="en-US" dirty="0"/>
            </a:br>
            <a:r>
              <a:rPr lang="en-US" dirty="0"/>
              <a:t>OpenAI</a:t>
            </a:r>
            <a:br>
              <a:rPr lang="en-US" dirty="0"/>
            </a:br>
            <a:r>
              <a:rPr lang="en-US" dirty="0"/>
              <a:t>Prompt</a:t>
            </a:r>
            <a:br>
              <a:rPr lang="en-US" dirty="0"/>
            </a:br>
            <a:r>
              <a:rPr lang="en-US" dirty="0"/>
              <a:t>Engineering</a:t>
            </a:r>
            <a:br>
              <a:rPr lang="en-US" dirty="0"/>
            </a:br>
            <a:r>
              <a:rPr lang="en-US" dirty="0"/>
              <a:t>Guide</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363977" y="5070418"/>
            <a:ext cx="1793680" cy="179368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B809C-926E-45A3-4E95-A7F44408D8B8}"/>
              </a:ext>
            </a:extLst>
          </p:cNvPr>
          <p:cNvSpPr>
            <a:spLocks noGrp="1"/>
          </p:cNvSpPr>
          <p:nvPr>
            <p:ph type="title"/>
          </p:nvPr>
        </p:nvSpPr>
        <p:spPr>
          <a:xfrm>
            <a:off x="832801" y="2331720"/>
            <a:ext cx="9906000" cy="1940243"/>
          </a:xfrm>
        </p:spPr>
        <p:txBody>
          <a:bodyPr>
            <a:normAutofit/>
          </a:bodyPr>
          <a:lstStyle/>
          <a:p>
            <a:r>
              <a:rPr lang="en-US" sz="4400" dirty="0"/>
              <a:t>Write Clear </a:t>
            </a:r>
            <a:br>
              <a:rPr lang="en-US" sz="4400" dirty="0"/>
            </a:br>
            <a:r>
              <a:rPr lang="en-US" sz="4400" dirty="0"/>
              <a:t>Instructions</a:t>
            </a:r>
          </a:p>
        </p:txBody>
      </p:sp>
      <p:sp>
        <p:nvSpPr>
          <p:cNvPr id="5" name="Text Placeholder 4">
            <a:extLst>
              <a:ext uri="{FF2B5EF4-FFF2-40B4-BE49-F238E27FC236}">
                <a16:creationId xmlns:a16="http://schemas.microsoft.com/office/drawing/2014/main" id="{145CA023-3AB5-E9EC-23C1-4D949E8F738F}"/>
              </a:ext>
            </a:extLst>
          </p:cNvPr>
          <p:cNvSpPr>
            <a:spLocks noGrp="1"/>
          </p:cNvSpPr>
          <p:nvPr>
            <p:ph type="body" idx="1"/>
          </p:nvPr>
        </p:nvSpPr>
        <p:spPr>
          <a:xfrm>
            <a:off x="832801" y="4271963"/>
            <a:ext cx="9906000" cy="1374776"/>
          </a:xfrm>
        </p:spPr>
        <p:txBody>
          <a:bodyPr/>
          <a:lstStyle/>
          <a:p>
            <a:r>
              <a:rPr lang="en-US" dirty="0"/>
              <a:t>The models can’t read your mind…yet</a:t>
            </a:r>
          </a:p>
        </p:txBody>
      </p:sp>
      <p:pic>
        <p:nvPicPr>
          <p:cNvPr id="7" name="Picture 6">
            <a:extLst>
              <a:ext uri="{FF2B5EF4-FFF2-40B4-BE49-F238E27FC236}">
                <a16:creationId xmlns:a16="http://schemas.microsoft.com/office/drawing/2014/main" id="{04956FEE-A201-2988-640B-56729F4227A3}"/>
              </a:ext>
            </a:extLst>
          </p:cNvPr>
          <p:cNvPicPr>
            <a:picLocks noChangeAspect="1"/>
          </p:cNvPicPr>
          <p:nvPr/>
        </p:nvPicPr>
        <p:blipFill>
          <a:blip r:embed="rId2"/>
          <a:stretch>
            <a:fillRect/>
          </a:stretch>
        </p:blipFill>
        <p:spPr>
          <a:xfrm>
            <a:off x="5204460" y="0"/>
            <a:ext cx="6858000" cy="6858000"/>
          </a:xfrm>
          <a:prstGeom prst="rect">
            <a:avLst/>
          </a:prstGeom>
        </p:spPr>
      </p:pic>
    </p:spTree>
    <p:extLst>
      <p:ext uri="{BB962C8B-B14F-4D97-AF65-F5344CB8AC3E}">
        <p14:creationId xmlns:p14="http://schemas.microsoft.com/office/powerpoint/2010/main" val="104856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5ADA8-A004-2F85-2665-6FCDFCCBAB6F}"/>
              </a:ext>
            </a:extLst>
          </p:cNvPr>
          <p:cNvPicPr>
            <a:picLocks noChangeAspect="1"/>
          </p:cNvPicPr>
          <p:nvPr/>
        </p:nvPicPr>
        <p:blipFill>
          <a:blip r:embed="rId3"/>
          <a:stretch>
            <a:fillRect/>
          </a:stretch>
        </p:blipFill>
        <p:spPr>
          <a:xfrm>
            <a:off x="1553143" y="1305190"/>
            <a:ext cx="9085714" cy="4247619"/>
          </a:xfrm>
          <a:prstGeom prst="rect">
            <a:avLst/>
          </a:prstGeom>
        </p:spPr>
      </p:pic>
    </p:spTree>
    <p:extLst>
      <p:ext uri="{BB962C8B-B14F-4D97-AF65-F5344CB8AC3E}">
        <p14:creationId xmlns:p14="http://schemas.microsoft.com/office/powerpoint/2010/main" val="403295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433-8225-D165-763A-3752326B3763}"/>
              </a:ext>
            </a:extLst>
          </p:cNvPr>
          <p:cNvSpPr>
            <a:spLocks noGrp="1"/>
          </p:cNvSpPr>
          <p:nvPr>
            <p:ph type="title"/>
          </p:nvPr>
        </p:nvSpPr>
        <p:spPr/>
        <p:txBody>
          <a:bodyPr/>
          <a:lstStyle/>
          <a:p>
            <a:r>
              <a:rPr lang="en-US" dirty="0"/>
              <a:t>Include details in your query</a:t>
            </a:r>
          </a:p>
        </p:txBody>
      </p:sp>
      <p:pic>
        <p:nvPicPr>
          <p:cNvPr id="5" name="Picture 4">
            <a:extLst>
              <a:ext uri="{FF2B5EF4-FFF2-40B4-BE49-F238E27FC236}">
                <a16:creationId xmlns:a16="http://schemas.microsoft.com/office/drawing/2014/main" id="{BD4E2E04-C147-2726-EE9F-20227F653BCE}"/>
              </a:ext>
            </a:extLst>
          </p:cNvPr>
          <p:cNvPicPr>
            <a:picLocks noChangeAspect="1"/>
          </p:cNvPicPr>
          <p:nvPr/>
        </p:nvPicPr>
        <p:blipFill>
          <a:blip r:embed="rId3"/>
          <a:stretch>
            <a:fillRect/>
          </a:stretch>
        </p:blipFill>
        <p:spPr>
          <a:xfrm>
            <a:off x="1513459" y="1828754"/>
            <a:ext cx="9161905" cy="4285714"/>
          </a:xfrm>
          <a:prstGeom prst="rect">
            <a:avLst/>
          </a:prstGeom>
        </p:spPr>
      </p:pic>
    </p:spTree>
    <p:extLst>
      <p:ext uri="{BB962C8B-B14F-4D97-AF65-F5344CB8AC3E}">
        <p14:creationId xmlns:p14="http://schemas.microsoft.com/office/powerpoint/2010/main" val="113395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DC94-E99A-511E-C4D6-D7859AA96408}"/>
              </a:ext>
            </a:extLst>
          </p:cNvPr>
          <p:cNvSpPr>
            <a:spLocks noGrp="1"/>
          </p:cNvSpPr>
          <p:nvPr>
            <p:ph type="title"/>
          </p:nvPr>
        </p:nvSpPr>
        <p:spPr/>
        <p:txBody>
          <a:bodyPr/>
          <a:lstStyle/>
          <a:p>
            <a:r>
              <a:rPr lang="en-US" dirty="0"/>
              <a:t>Ask the model to adopt a </a:t>
            </a:r>
            <a:br>
              <a:rPr lang="en-US" dirty="0"/>
            </a:br>
            <a:r>
              <a:rPr lang="en-US" dirty="0"/>
              <a:t>Persona, tone, and/or style</a:t>
            </a:r>
          </a:p>
        </p:txBody>
      </p:sp>
      <p:pic>
        <p:nvPicPr>
          <p:cNvPr id="5" name="Picture 4">
            <a:extLst>
              <a:ext uri="{FF2B5EF4-FFF2-40B4-BE49-F238E27FC236}">
                <a16:creationId xmlns:a16="http://schemas.microsoft.com/office/drawing/2014/main" id="{30598393-45F9-4681-42F1-8EBADAD31EC1}"/>
              </a:ext>
            </a:extLst>
          </p:cNvPr>
          <p:cNvPicPr>
            <a:picLocks noChangeAspect="1"/>
          </p:cNvPicPr>
          <p:nvPr/>
        </p:nvPicPr>
        <p:blipFill>
          <a:blip r:embed="rId3"/>
          <a:stretch>
            <a:fillRect/>
          </a:stretch>
        </p:blipFill>
        <p:spPr>
          <a:xfrm>
            <a:off x="1589650" y="2543285"/>
            <a:ext cx="9009524" cy="1771429"/>
          </a:xfrm>
          <a:prstGeom prst="rect">
            <a:avLst/>
          </a:prstGeom>
        </p:spPr>
      </p:pic>
    </p:spTree>
    <p:extLst>
      <p:ext uri="{BB962C8B-B14F-4D97-AF65-F5344CB8AC3E}">
        <p14:creationId xmlns:p14="http://schemas.microsoft.com/office/powerpoint/2010/main" val="2184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97A8-5813-A51E-C8BC-70F44340ACB0}"/>
              </a:ext>
            </a:extLst>
          </p:cNvPr>
          <p:cNvSpPr>
            <a:spLocks noGrp="1"/>
          </p:cNvSpPr>
          <p:nvPr>
            <p:ph type="title"/>
          </p:nvPr>
        </p:nvSpPr>
        <p:spPr>
          <a:xfrm>
            <a:off x="1141413" y="12127"/>
            <a:ext cx="9905998" cy="1235424"/>
          </a:xfrm>
        </p:spPr>
        <p:txBody>
          <a:bodyPr/>
          <a:lstStyle/>
          <a:p>
            <a:r>
              <a:rPr lang="en-US" dirty="0"/>
              <a:t>Use delimiters to clearly indicate </a:t>
            </a:r>
            <a:br>
              <a:rPr lang="en-US" dirty="0"/>
            </a:br>
            <a:r>
              <a:rPr lang="en-US" dirty="0"/>
              <a:t>distinct parts of the input</a:t>
            </a:r>
          </a:p>
        </p:txBody>
      </p:sp>
      <p:pic>
        <p:nvPicPr>
          <p:cNvPr id="5" name="Picture 4">
            <a:extLst>
              <a:ext uri="{FF2B5EF4-FFF2-40B4-BE49-F238E27FC236}">
                <a16:creationId xmlns:a16="http://schemas.microsoft.com/office/drawing/2014/main" id="{37C217B6-CF2B-374B-67CC-B2A642011C4D}"/>
              </a:ext>
            </a:extLst>
          </p:cNvPr>
          <p:cNvPicPr>
            <a:picLocks noChangeAspect="1"/>
          </p:cNvPicPr>
          <p:nvPr/>
        </p:nvPicPr>
        <p:blipFill>
          <a:blip r:embed="rId3"/>
          <a:stretch>
            <a:fillRect/>
          </a:stretch>
        </p:blipFill>
        <p:spPr>
          <a:xfrm>
            <a:off x="2832129" y="1247551"/>
            <a:ext cx="6524565" cy="5598322"/>
          </a:xfrm>
          <a:prstGeom prst="rect">
            <a:avLst/>
          </a:prstGeom>
        </p:spPr>
      </p:pic>
    </p:spTree>
    <p:extLst>
      <p:ext uri="{BB962C8B-B14F-4D97-AF65-F5344CB8AC3E}">
        <p14:creationId xmlns:p14="http://schemas.microsoft.com/office/powerpoint/2010/main" val="258559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FB1-E208-DFBB-714C-2D910389D2CF}"/>
              </a:ext>
            </a:extLst>
          </p:cNvPr>
          <p:cNvSpPr>
            <a:spLocks noGrp="1"/>
          </p:cNvSpPr>
          <p:nvPr>
            <p:ph type="title"/>
          </p:nvPr>
        </p:nvSpPr>
        <p:spPr/>
        <p:txBody>
          <a:bodyPr/>
          <a:lstStyle/>
          <a:p>
            <a:r>
              <a:rPr lang="en-US" dirty="0"/>
              <a:t>Specify the steps required to complete </a:t>
            </a:r>
            <a:br>
              <a:rPr lang="en-US" dirty="0"/>
            </a:br>
            <a:r>
              <a:rPr lang="en-US" dirty="0"/>
              <a:t>a task</a:t>
            </a:r>
          </a:p>
        </p:txBody>
      </p:sp>
      <p:pic>
        <p:nvPicPr>
          <p:cNvPr id="5" name="Picture 4">
            <a:extLst>
              <a:ext uri="{FF2B5EF4-FFF2-40B4-BE49-F238E27FC236}">
                <a16:creationId xmlns:a16="http://schemas.microsoft.com/office/drawing/2014/main" id="{731A410D-D257-7145-938A-98BDD11ADB24}"/>
              </a:ext>
            </a:extLst>
          </p:cNvPr>
          <p:cNvPicPr>
            <a:picLocks noChangeAspect="1"/>
          </p:cNvPicPr>
          <p:nvPr/>
        </p:nvPicPr>
        <p:blipFill>
          <a:blip r:embed="rId3"/>
          <a:stretch>
            <a:fillRect/>
          </a:stretch>
        </p:blipFill>
        <p:spPr>
          <a:xfrm>
            <a:off x="1808698" y="2183004"/>
            <a:ext cx="8571428" cy="2800000"/>
          </a:xfrm>
          <a:prstGeom prst="rect">
            <a:avLst/>
          </a:prstGeom>
        </p:spPr>
      </p:pic>
    </p:spTree>
    <p:extLst>
      <p:ext uri="{BB962C8B-B14F-4D97-AF65-F5344CB8AC3E}">
        <p14:creationId xmlns:p14="http://schemas.microsoft.com/office/powerpoint/2010/main" val="392851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98E8-257D-FFE0-93E3-8A5241DCBE83}"/>
              </a:ext>
            </a:extLst>
          </p:cNvPr>
          <p:cNvSpPr>
            <a:spLocks noGrp="1"/>
          </p:cNvSpPr>
          <p:nvPr>
            <p:ph type="title"/>
          </p:nvPr>
        </p:nvSpPr>
        <p:spPr/>
        <p:txBody>
          <a:bodyPr/>
          <a:lstStyle/>
          <a:p>
            <a:r>
              <a:rPr lang="en-US" dirty="0"/>
              <a:t>Provide examples (shots)</a:t>
            </a:r>
          </a:p>
        </p:txBody>
      </p:sp>
      <p:pic>
        <p:nvPicPr>
          <p:cNvPr id="5" name="Picture 4">
            <a:extLst>
              <a:ext uri="{FF2B5EF4-FFF2-40B4-BE49-F238E27FC236}">
                <a16:creationId xmlns:a16="http://schemas.microsoft.com/office/drawing/2014/main" id="{B689580F-AD8B-74FE-3158-F85AF2019351}"/>
              </a:ext>
            </a:extLst>
          </p:cNvPr>
          <p:cNvPicPr>
            <a:picLocks noChangeAspect="1"/>
          </p:cNvPicPr>
          <p:nvPr/>
        </p:nvPicPr>
        <p:blipFill>
          <a:blip r:embed="rId3"/>
          <a:stretch>
            <a:fillRect/>
          </a:stretch>
        </p:blipFill>
        <p:spPr>
          <a:xfrm>
            <a:off x="894110" y="2156048"/>
            <a:ext cx="10403779" cy="3114507"/>
          </a:xfrm>
          <a:prstGeom prst="rect">
            <a:avLst/>
          </a:prstGeom>
        </p:spPr>
      </p:pic>
    </p:spTree>
    <p:extLst>
      <p:ext uri="{BB962C8B-B14F-4D97-AF65-F5344CB8AC3E}">
        <p14:creationId xmlns:p14="http://schemas.microsoft.com/office/powerpoint/2010/main" val="553306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7C3-53A7-2E4F-8C7D-342D2AEAD19A}"/>
              </a:ext>
            </a:extLst>
          </p:cNvPr>
          <p:cNvSpPr>
            <a:spLocks noGrp="1"/>
          </p:cNvSpPr>
          <p:nvPr>
            <p:ph type="title"/>
          </p:nvPr>
        </p:nvSpPr>
        <p:spPr>
          <a:xfrm>
            <a:off x="1141413" y="0"/>
            <a:ext cx="9905998" cy="901672"/>
          </a:xfrm>
        </p:spPr>
        <p:txBody>
          <a:bodyPr/>
          <a:lstStyle/>
          <a:p>
            <a:r>
              <a:rPr lang="en-US" dirty="0"/>
              <a:t>Specify the desired length of the output</a:t>
            </a:r>
          </a:p>
        </p:txBody>
      </p:sp>
      <p:pic>
        <p:nvPicPr>
          <p:cNvPr id="5" name="Picture 4">
            <a:extLst>
              <a:ext uri="{FF2B5EF4-FFF2-40B4-BE49-F238E27FC236}">
                <a16:creationId xmlns:a16="http://schemas.microsoft.com/office/drawing/2014/main" id="{D2DC0928-F629-4424-0174-38A9EA5E0DFC}"/>
              </a:ext>
            </a:extLst>
          </p:cNvPr>
          <p:cNvPicPr>
            <a:picLocks noChangeAspect="1"/>
          </p:cNvPicPr>
          <p:nvPr/>
        </p:nvPicPr>
        <p:blipFill>
          <a:blip r:embed="rId3"/>
          <a:stretch>
            <a:fillRect/>
          </a:stretch>
        </p:blipFill>
        <p:spPr>
          <a:xfrm>
            <a:off x="1589650" y="1036675"/>
            <a:ext cx="9009524" cy="5676190"/>
          </a:xfrm>
          <a:prstGeom prst="rect">
            <a:avLst/>
          </a:prstGeom>
        </p:spPr>
      </p:pic>
    </p:spTree>
    <p:extLst>
      <p:ext uri="{BB962C8B-B14F-4D97-AF65-F5344CB8AC3E}">
        <p14:creationId xmlns:p14="http://schemas.microsoft.com/office/powerpoint/2010/main" val="98803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ADE22-FE8A-EC14-BD88-E0CAB3B99AA0}"/>
              </a:ext>
            </a:extLst>
          </p:cNvPr>
          <p:cNvSpPr>
            <a:spLocks noGrp="1"/>
          </p:cNvSpPr>
          <p:nvPr>
            <p:ph type="title"/>
          </p:nvPr>
        </p:nvSpPr>
        <p:spPr/>
        <p:txBody>
          <a:bodyPr/>
          <a:lstStyle/>
          <a:p>
            <a:r>
              <a:rPr lang="en-US" dirty="0"/>
              <a:t>Provide </a:t>
            </a:r>
            <a:br>
              <a:rPr lang="en-US" dirty="0"/>
            </a:br>
            <a:r>
              <a:rPr lang="en-US" dirty="0"/>
              <a:t>reference text</a:t>
            </a:r>
          </a:p>
        </p:txBody>
      </p:sp>
      <p:sp>
        <p:nvSpPr>
          <p:cNvPr id="5" name="Text Placeholder 4">
            <a:extLst>
              <a:ext uri="{FF2B5EF4-FFF2-40B4-BE49-F238E27FC236}">
                <a16:creationId xmlns:a16="http://schemas.microsoft.com/office/drawing/2014/main" id="{682AFB07-4827-932A-3414-C8AC53BA3DF9}"/>
              </a:ext>
            </a:extLst>
          </p:cNvPr>
          <p:cNvSpPr>
            <a:spLocks noGrp="1"/>
          </p:cNvSpPr>
          <p:nvPr>
            <p:ph type="body" idx="1"/>
          </p:nvPr>
        </p:nvSpPr>
        <p:spPr/>
        <p:txBody>
          <a:bodyPr/>
          <a:lstStyle/>
          <a:p>
            <a:r>
              <a:rPr lang="en-US" dirty="0"/>
              <a:t>Even models can use some help</a:t>
            </a:r>
          </a:p>
        </p:txBody>
      </p:sp>
      <p:pic>
        <p:nvPicPr>
          <p:cNvPr id="7" name="Picture 6">
            <a:extLst>
              <a:ext uri="{FF2B5EF4-FFF2-40B4-BE49-F238E27FC236}">
                <a16:creationId xmlns:a16="http://schemas.microsoft.com/office/drawing/2014/main" id="{E1DD024E-60F6-2550-6ED1-4076CECD473F}"/>
              </a:ext>
            </a:extLst>
          </p:cNvPr>
          <p:cNvPicPr>
            <a:picLocks noChangeAspect="1"/>
          </p:cNvPicPr>
          <p:nvPr/>
        </p:nvPicPr>
        <p:blipFill>
          <a:blip r:embed="rId2"/>
          <a:stretch>
            <a:fillRect/>
          </a:stretch>
        </p:blipFill>
        <p:spPr>
          <a:xfrm>
            <a:off x="4804410" y="0"/>
            <a:ext cx="6858000" cy="6858000"/>
          </a:xfrm>
          <a:prstGeom prst="rect">
            <a:avLst/>
          </a:prstGeom>
        </p:spPr>
      </p:pic>
    </p:spTree>
    <p:extLst>
      <p:ext uri="{BB962C8B-B14F-4D97-AF65-F5344CB8AC3E}">
        <p14:creationId xmlns:p14="http://schemas.microsoft.com/office/powerpoint/2010/main" val="270266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BB01B-BE61-6137-23D7-87416B84B6E0}"/>
              </a:ext>
            </a:extLst>
          </p:cNvPr>
          <p:cNvPicPr>
            <a:picLocks noChangeAspect="1"/>
          </p:cNvPicPr>
          <p:nvPr/>
        </p:nvPicPr>
        <p:blipFill>
          <a:blip r:embed="rId3"/>
          <a:stretch>
            <a:fillRect/>
          </a:stretch>
        </p:blipFill>
        <p:spPr>
          <a:xfrm>
            <a:off x="1486476" y="1943285"/>
            <a:ext cx="9219048" cy="2971429"/>
          </a:xfrm>
          <a:prstGeom prst="rect">
            <a:avLst/>
          </a:prstGeom>
        </p:spPr>
      </p:pic>
    </p:spTree>
    <p:extLst>
      <p:ext uri="{BB962C8B-B14F-4D97-AF65-F5344CB8AC3E}">
        <p14:creationId xmlns:p14="http://schemas.microsoft.com/office/powerpoint/2010/main" val="13118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22898"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8" y="2459504"/>
            <a:ext cx="10622603" cy="1938992"/>
          </a:xfrm>
          <a:prstGeom prst="rect">
            <a:avLst/>
          </a:prstGeom>
          <a:solidFill>
            <a:schemeClr val="tx2"/>
          </a:solidFill>
        </p:spPr>
        <p:txBody>
          <a:bodyPr wrap="square">
            <a:spAutoFit/>
          </a:bodyPr>
          <a:lstStyle/>
          <a:p>
            <a:r>
              <a:rPr lang="en-US" sz="4000" dirty="0">
                <a:solidFill>
                  <a:srgbClr val="FFC000"/>
                </a:solidFill>
              </a:rPr>
              <a:t>“It is not the mountain we conquer but ourselves.”</a:t>
            </a:r>
          </a:p>
          <a:p>
            <a:r>
              <a:rPr lang="en-US" sz="4000" dirty="0">
                <a:solidFill>
                  <a:srgbClr val="FFC000"/>
                </a:solidFill>
              </a:rPr>
              <a:t>-Sir Edmund Hillary </a:t>
            </a:r>
          </a:p>
          <a:p>
            <a:r>
              <a:rPr lang="en-US" sz="4000" dirty="0">
                <a:solidFill>
                  <a:srgbClr val="FFC000"/>
                </a:solidFill>
              </a:rPr>
              <a:t>(First confirmed climber of Mount Everest)</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ECC9-5147-0026-47EC-3C797F1B8B60}"/>
              </a:ext>
            </a:extLst>
          </p:cNvPr>
          <p:cNvSpPr>
            <a:spLocks noGrp="1"/>
          </p:cNvSpPr>
          <p:nvPr>
            <p:ph type="title"/>
          </p:nvPr>
        </p:nvSpPr>
        <p:spPr/>
        <p:txBody>
          <a:bodyPr/>
          <a:lstStyle/>
          <a:p>
            <a:r>
              <a:rPr lang="en-US" dirty="0"/>
              <a:t>Instruct the model to answer </a:t>
            </a:r>
            <a:br>
              <a:rPr lang="en-US" dirty="0"/>
            </a:br>
            <a:r>
              <a:rPr lang="en-US" dirty="0"/>
              <a:t>using a reference text</a:t>
            </a:r>
          </a:p>
        </p:txBody>
      </p:sp>
      <p:pic>
        <p:nvPicPr>
          <p:cNvPr id="5" name="Picture 4">
            <a:extLst>
              <a:ext uri="{FF2B5EF4-FFF2-40B4-BE49-F238E27FC236}">
                <a16:creationId xmlns:a16="http://schemas.microsoft.com/office/drawing/2014/main" id="{FBAC5448-6902-A234-B962-2271F0266E36}"/>
              </a:ext>
            </a:extLst>
          </p:cNvPr>
          <p:cNvPicPr>
            <a:picLocks noChangeAspect="1"/>
          </p:cNvPicPr>
          <p:nvPr/>
        </p:nvPicPr>
        <p:blipFill>
          <a:blip r:embed="rId3"/>
          <a:stretch>
            <a:fillRect/>
          </a:stretch>
        </p:blipFill>
        <p:spPr>
          <a:xfrm>
            <a:off x="1715047" y="2429000"/>
            <a:ext cx="8761905" cy="2000000"/>
          </a:xfrm>
          <a:prstGeom prst="rect">
            <a:avLst/>
          </a:prstGeom>
        </p:spPr>
      </p:pic>
    </p:spTree>
    <p:extLst>
      <p:ext uri="{BB962C8B-B14F-4D97-AF65-F5344CB8AC3E}">
        <p14:creationId xmlns:p14="http://schemas.microsoft.com/office/powerpoint/2010/main" val="421070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166A-9135-D744-CA11-752F337B38D6}"/>
              </a:ext>
            </a:extLst>
          </p:cNvPr>
          <p:cNvSpPr>
            <a:spLocks noGrp="1"/>
          </p:cNvSpPr>
          <p:nvPr>
            <p:ph type="title"/>
          </p:nvPr>
        </p:nvSpPr>
        <p:spPr/>
        <p:txBody>
          <a:bodyPr/>
          <a:lstStyle/>
          <a:p>
            <a:r>
              <a:rPr lang="en-US" dirty="0"/>
              <a:t>Instruct the model to answer with citations from a reference text</a:t>
            </a:r>
          </a:p>
        </p:txBody>
      </p:sp>
      <p:pic>
        <p:nvPicPr>
          <p:cNvPr id="5" name="Picture 4">
            <a:extLst>
              <a:ext uri="{FF2B5EF4-FFF2-40B4-BE49-F238E27FC236}">
                <a16:creationId xmlns:a16="http://schemas.microsoft.com/office/drawing/2014/main" id="{8DCCC587-C4E2-689D-EE78-A3CF1AEEF05E}"/>
              </a:ext>
            </a:extLst>
          </p:cNvPr>
          <p:cNvPicPr>
            <a:picLocks noChangeAspect="1"/>
          </p:cNvPicPr>
          <p:nvPr/>
        </p:nvPicPr>
        <p:blipFill>
          <a:blip r:embed="rId3"/>
          <a:stretch>
            <a:fillRect/>
          </a:stretch>
        </p:blipFill>
        <p:spPr>
          <a:xfrm>
            <a:off x="1599174" y="2300340"/>
            <a:ext cx="8990476" cy="3200000"/>
          </a:xfrm>
          <a:prstGeom prst="rect">
            <a:avLst/>
          </a:prstGeom>
        </p:spPr>
      </p:pic>
    </p:spTree>
    <p:extLst>
      <p:ext uri="{BB962C8B-B14F-4D97-AF65-F5344CB8AC3E}">
        <p14:creationId xmlns:p14="http://schemas.microsoft.com/office/powerpoint/2010/main" val="360210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F7A8-2197-4D87-AB1E-CE8D673C8677}"/>
              </a:ext>
            </a:extLst>
          </p:cNvPr>
          <p:cNvSpPr>
            <a:spLocks noGrp="1"/>
          </p:cNvSpPr>
          <p:nvPr>
            <p:ph type="title"/>
          </p:nvPr>
        </p:nvSpPr>
        <p:spPr/>
        <p:txBody>
          <a:bodyPr/>
          <a:lstStyle/>
          <a:p>
            <a:r>
              <a:rPr lang="en-US" dirty="0"/>
              <a:t>Gpt / assistant strategy</a:t>
            </a:r>
          </a:p>
        </p:txBody>
      </p:sp>
      <p:pic>
        <p:nvPicPr>
          <p:cNvPr id="5" name="Picture 4">
            <a:extLst>
              <a:ext uri="{FF2B5EF4-FFF2-40B4-BE49-F238E27FC236}">
                <a16:creationId xmlns:a16="http://schemas.microsoft.com/office/drawing/2014/main" id="{A7AF416C-BA63-51C8-0354-E972A5D9E87C}"/>
              </a:ext>
            </a:extLst>
          </p:cNvPr>
          <p:cNvPicPr>
            <a:picLocks noChangeAspect="1"/>
          </p:cNvPicPr>
          <p:nvPr/>
        </p:nvPicPr>
        <p:blipFill>
          <a:blip r:embed="rId3"/>
          <a:stretch>
            <a:fillRect/>
          </a:stretch>
        </p:blipFill>
        <p:spPr>
          <a:xfrm>
            <a:off x="409430" y="2865122"/>
            <a:ext cx="11373139" cy="1370547"/>
          </a:xfrm>
          <a:prstGeom prst="rect">
            <a:avLst/>
          </a:prstGeom>
        </p:spPr>
      </p:pic>
    </p:spTree>
    <p:extLst>
      <p:ext uri="{BB962C8B-B14F-4D97-AF65-F5344CB8AC3E}">
        <p14:creationId xmlns:p14="http://schemas.microsoft.com/office/powerpoint/2010/main" val="340182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D21E3-C20F-E044-5555-968403F6EE47}"/>
              </a:ext>
            </a:extLst>
          </p:cNvPr>
          <p:cNvSpPr>
            <a:spLocks noGrp="1"/>
          </p:cNvSpPr>
          <p:nvPr>
            <p:ph type="title"/>
          </p:nvPr>
        </p:nvSpPr>
        <p:spPr>
          <a:xfrm>
            <a:off x="437221" y="515339"/>
            <a:ext cx="9906000" cy="2852737"/>
          </a:xfrm>
        </p:spPr>
        <p:txBody>
          <a:bodyPr/>
          <a:lstStyle/>
          <a:p>
            <a:r>
              <a:rPr lang="en-US" dirty="0"/>
              <a:t>Split complex tasks </a:t>
            </a:r>
            <a:br>
              <a:rPr lang="en-US" dirty="0"/>
            </a:br>
            <a:r>
              <a:rPr lang="en-US" dirty="0"/>
              <a:t>into simpler subtasks</a:t>
            </a:r>
          </a:p>
        </p:txBody>
      </p:sp>
      <p:sp>
        <p:nvSpPr>
          <p:cNvPr id="5" name="Text Placeholder 4">
            <a:extLst>
              <a:ext uri="{FF2B5EF4-FFF2-40B4-BE49-F238E27FC236}">
                <a16:creationId xmlns:a16="http://schemas.microsoft.com/office/drawing/2014/main" id="{992AF5ED-12E1-9DFC-9ECE-69BA32A27FF0}"/>
              </a:ext>
            </a:extLst>
          </p:cNvPr>
          <p:cNvSpPr>
            <a:spLocks noGrp="1"/>
          </p:cNvSpPr>
          <p:nvPr>
            <p:ph type="body" idx="1"/>
          </p:nvPr>
        </p:nvSpPr>
        <p:spPr>
          <a:xfrm>
            <a:off x="437221" y="3489925"/>
            <a:ext cx="9906000" cy="1374776"/>
          </a:xfrm>
        </p:spPr>
        <p:txBody>
          <a:bodyPr/>
          <a:lstStyle/>
          <a:p>
            <a:r>
              <a:rPr lang="en-US" dirty="0"/>
              <a:t>Decompose difficult tasks</a:t>
            </a:r>
          </a:p>
        </p:txBody>
      </p:sp>
      <p:pic>
        <p:nvPicPr>
          <p:cNvPr id="7" name="Picture 6">
            <a:extLst>
              <a:ext uri="{FF2B5EF4-FFF2-40B4-BE49-F238E27FC236}">
                <a16:creationId xmlns:a16="http://schemas.microsoft.com/office/drawing/2014/main" id="{CCAC9A70-362A-162C-9CD2-E3A9C9D0ECE2}"/>
              </a:ext>
            </a:extLst>
          </p:cNvPr>
          <p:cNvPicPr>
            <a:picLocks noChangeAspect="1"/>
          </p:cNvPicPr>
          <p:nvPr/>
        </p:nvPicPr>
        <p:blipFill>
          <a:blip r:embed="rId2"/>
          <a:stretch>
            <a:fillRect/>
          </a:stretch>
        </p:blipFill>
        <p:spPr>
          <a:xfrm>
            <a:off x="5284066" y="0"/>
            <a:ext cx="6858000" cy="6858000"/>
          </a:xfrm>
          <a:prstGeom prst="rect">
            <a:avLst/>
          </a:prstGeom>
        </p:spPr>
      </p:pic>
    </p:spTree>
    <p:extLst>
      <p:ext uri="{BB962C8B-B14F-4D97-AF65-F5344CB8AC3E}">
        <p14:creationId xmlns:p14="http://schemas.microsoft.com/office/powerpoint/2010/main" val="3384056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0A114D-D0C9-27A9-A410-083FCD5576AD}"/>
              </a:ext>
            </a:extLst>
          </p:cNvPr>
          <p:cNvPicPr>
            <a:picLocks noChangeAspect="1"/>
          </p:cNvPicPr>
          <p:nvPr/>
        </p:nvPicPr>
        <p:blipFill>
          <a:blip r:embed="rId2"/>
          <a:stretch>
            <a:fillRect/>
          </a:stretch>
        </p:blipFill>
        <p:spPr>
          <a:xfrm>
            <a:off x="1372190" y="1638524"/>
            <a:ext cx="9447619" cy="3580952"/>
          </a:xfrm>
          <a:prstGeom prst="rect">
            <a:avLst/>
          </a:prstGeom>
        </p:spPr>
      </p:pic>
    </p:spTree>
    <p:extLst>
      <p:ext uri="{BB962C8B-B14F-4D97-AF65-F5344CB8AC3E}">
        <p14:creationId xmlns:p14="http://schemas.microsoft.com/office/powerpoint/2010/main" val="9281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9F47-69B2-69D8-80B4-0DCDA0631D67}"/>
              </a:ext>
            </a:extLst>
          </p:cNvPr>
          <p:cNvSpPr>
            <a:spLocks noGrp="1"/>
          </p:cNvSpPr>
          <p:nvPr>
            <p:ph type="title"/>
          </p:nvPr>
        </p:nvSpPr>
        <p:spPr/>
        <p:txBody>
          <a:bodyPr/>
          <a:lstStyle/>
          <a:p>
            <a:r>
              <a:rPr lang="en-US" dirty="0"/>
              <a:t>Meant to take the output from one prompt and use it as input for another</a:t>
            </a:r>
          </a:p>
        </p:txBody>
      </p:sp>
      <p:graphicFrame>
        <p:nvGraphicFramePr>
          <p:cNvPr id="3" name="Diagram 2">
            <a:extLst>
              <a:ext uri="{FF2B5EF4-FFF2-40B4-BE49-F238E27FC236}">
                <a16:creationId xmlns:a16="http://schemas.microsoft.com/office/drawing/2014/main" id="{48FB8F48-E257-48B5-F0AF-E4D55DC51D9B}"/>
              </a:ext>
            </a:extLst>
          </p:cNvPr>
          <p:cNvGraphicFramePr/>
          <p:nvPr>
            <p:extLst>
              <p:ext uri="{D42A27DB-BD31-4B8C-83A1-F6EECF244321}">
                <p14:modId xmlns:p14="http://schemas.microsoft.com/office/powerpoint/2010/main" val="3758936695"/>
              </p:ext>
            </p:extLst>
          </p:nvPr>
        </p:nvGraphicFramePr>
        <p:xfrm>
          <a:off x="1992669" y="1991984"/>
          <a:ext cx="7765229" cy="4629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70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8C6B-CA61-3D51-5530-C607C2A55B36}"/>
              </a:ext>
            </a:extLst>
          </p:cNvPr>
          <p:cNvSpPr>
            <a:spLocks noGrp="1"/>
          </p:cNvSpPr>
          <p:nvPr>
            <p:ph type="title"/>
          </p:nvPr>
        </p:nvSpPr>
        <p:spPr/>
        <p:txBody>
          <a:bodyPr>
            <a:normAutofit fontScale="90000"/>
          </a:bodyPr>
          <a:lstStyle/>
          <a:p>
            <a:r>
              <a:rPr lang="en-US" dirty="0"/>
              <a:t>Use intent classification to identify the most relevant instructions for a user query</a:t>
            </a:r>
          </a:p>
        </p:txBody>
      </p:sp>
      <p:pic>
        <p:nvPicPr>
          <p:cNvPr id="4" name="Picture 3">
            <a:extLst>
              <a:ext uri="{FF2B5EF4-FFF2-40B4-BE49-F238E27FC236}">
                <a16:creationId xmlns:a16="http://schemas.microsoft.com/office/drawing/2014/main" id="{7E421EE8-08CA-BC52-2B6A-6EBA0C0EC9DF}"/>
              </a:ext>
            </a:extLst>
          </p:cNvPr>
          <p:cNvPicPr>
            <a:picLocks noChangeAspect="1"/>
          </p:cNvPicPr>
          <p:nvPr/>
        </p:nvPicPr>
        <p:blipFill>
          <a:blip r:embed="rId2"/>
          <a:stretch>
            <a:fillRect/>
          </a:stretch>
        </p:blipFill>
        <p:spPr>
          <a:xfrm>
            <a:off x="1456317" y="2323631"/>
            <a:ext cx="9276190" cy="3009524"/>
          </a:xfrm>
          <a:prstGeom prst="rect">
            <a:avLst/>
          </a:prstGeom>
        </p:spPr>
      </p:pic>
    </p:spTree>
    <p:extLst>
      <p:ext uri="{BB962C8B-B14F-4D97-AF65-F5344CB8AC3E}">
        <p14:creationId xmlns:p14="http://schemas.microsoft.com/office/powerpoint/2010/main" val="231495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27C40A-03A7-C044-A4AA-8C8B09AF09BE}"/>
              </a:ext>
            </a:extLst>
          </p:cNvPr>
          <p:cNvPicPr>
            <a:picLocks noChangeAspect="1"/>
          </p:cNvPicPr>
          <p:nvPr/>
        </p:nvPicPr>
        <p:blipFill>
          <a:blip r:embed="rId3"/>
          <a:stretch>
            <a:fillRect/>
          </a:stretch>
        </p:blipFill>
        <p:spPr>
          <a:xfrm>
            <a:off x="2689170" y="0"/>
            <a:ext cx="6813659" cy="6858000"/>
          </a:xfrm>
          <a:prstGeom prst="rect">
            <a:avLst/>
          </a:prstGeom>
        </p:spPr>
      </p:pic>
    </p:spTree>
    <p:extLst>
      <p:ext uri="{BB962C8B-B14F-4D97-AF65-F5344CB8AC3E}">
        <p14:creationId xmlns:p14="http://schemas.microsoft.com/office/powerpoint/2010/main" val="67992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509FB-B10E-0A2A-DFC9-9DD00CE87429}"/>
              </a:ext>
            </a:extLst>
          </p:cNvPr>
          <p:cNvPicPr>
            <a:picLocks noChangeAspect="1"/>
          </p:cNvPicPr>
          <p:nvPr/>
        </p:nvPicPr>
        <p:blipFill>
          <a:blip r:embed="rId3"/>
          <a:stretch>
            <a:fillRect/>
          </a:stretch>
        </p:blipFill>
        <p:spPr>
          <a:xfrm>
            <a:off x="1691238" y="305190"/>
            <a:ext cx="8809524" cy="6247619"/>
          </a:xfrm>
          <a:prstGeom prst="rect">
            <a:avLst/>
          </a:prstGeom>
        </p:spPr>
      </p:pic>
    </p:spTree>
    <p:extLst>
      <p:ext uri="{BB962C8B-B14F-4D97-AF65-F5344CB8AC3E}">
        <p14:creationId xmlns:p14="http://schemas.microsoft.com/office/powerpoint/2010/main" val="403413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7128-529C-EB09-E028-994FA4B0D31D}"/>
              </a:ext>
            </a:extLst>
          </p:cNvPr>
          <p:cNvSpPr>
            <a:spLocks noGrp="1"/>
          </p:cNvSpPr>
          <p:nvPr>
            <p:ph type="title"/>
          </p:nvPr>
        </p:nvSpPr>
        <p:spPr/>
        <p:txBody>
          <a:bodyPr>
            <a:normAutofit fontScale="90000"/>
          </a:bodyPr>
          <a:lstStyle/>
          <a:p>
            <a:r>
              <a:rPr lang="en-US" dirty="0"/>
              <a:t>For dialogue applications that require very long conversations, summarize or filter previous dialogue</a:t>
            </a:r>
          </a:p>
        </p:txBody>
      </p:sp>
      <p:pic>
        <p:nvPicPr>
          <p:cNvPr id="4" name="Picture 3">
            <a:extLst>
              <a:ext uri="{FF2B5EF4-FFF2-40B4-BE49-F238E27FC236}">
                <a16:creationId xmlns:a16="http://schemas.microsoft.com/office/drawing/2014/main" id="{694A5FDB-0971-B1A1-4106-093BADEB44C4}"/>
              </a:ext>
            </a:extLst>
          </p:cNvPr>
          <p:cNvPicPr>
            <a:picLocks noChangeAspect="1"/>
          </p:cNvPicPr>
          <p:nvPr/>
        </p:nvPicPr>
        <p:blipFill>
          <a:blip r:embed="rId2"/>
          <a:stretch>
            <a:fillRect/>
          </a:stretch>
        </p:blipFill>
        <p:spPr>
          <a:xfrm>
            <a:off x="1399174" y="2209079"/>
            <a:ext cx="9390476" cy="4247619"/>
          </a:xfrm>
          <a:prstGeom prst="rect">
            <a:avLst/>
          </a:prstGeom>
        </p:spPr>
      </p:pic>
    </p:spTree>
    <p:extLst>
      <p:ext uri="{BB962C8B-B14F-4D97-AF65-F5344CB8AC3E}">
        <p14:creationId xmlns:p14="http://schemas.microsoft.com/office/powerpoint/2010/main" val="3034545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68D42-0DE5-2531-C4CE-CA570317C87F}"/>
              </a:ext>
            </a:extLst>
          </p:cNvPr>
          <p:cNvGrpSpPr/>
          <p:nvPr/>
        </p:nvGrpSpPr>
        <p:grpSpPr>
          <a:xfrm>
            <a:off x="3436884" y="299103"/>
            <a:ext cx="6310519" cy="6259795"/>
            <a:chOff x="5257108" y="538655"/>
            <a:chExt cx="5827531" cy="5780690"/>
          </a:xfrm>
        </p:grpSpPr>
        <p:sp>
          <p:nvSpPr>
            <p:cNvPr id="3" name="Rectangle 2">
              <a:extLst>
                <a:ext uri="{FF2B5EF4-FFF2-40B4-BE49-F238E27FC236}">
                  <a16:creationId xmlns:a16="http://schemas.microsoft.com/office/drawing/2014/main" id="{BC70DED1-FF99-09B9-5270-23CFE16E1D22}"/>
                </a:ext>
              </a:extLst>
            </p:cNvPr>
            <p:cNvSpPr/>
            <p:nvPr/>
          </p:nvSpPr>
          <p:spPr>
            <a:xfrm>
              <a:off x="5257108" y="1799896"/>
              <a:ext cx="1017565" cy="451944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Context Window</a:t>
              </a:r>
            </a:p>
          </p:txBody>
        </p:sp>
        <p:sp>
          <p:nvSpPr>
            <p:cNvPr id="4" name="Rectangle 3">
              <a:extLst>
                <a:ext uri="{FF2B5EF4-FFF2-40B4-BE49-F238E27FC236}">
                  <a16:creationId xmlns:a16="http://schemas.microsoft.com/office/drawing/2014/main" id="{FF882934-8992-2B7E-5B26-E2A4174D19AB}"/>
                </a:ext>
              </a:extLst>
            </p:cNvPr>
            <p:cNvSpPr/>
            <p:nvPr/>
          </p:nvSpPr>
          <p:spPr>
            <a:xfrm>
              <a:off x="6274673" y="538655"/>
              <a:ext cx="1797269" cy="57806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t>
              </a:r>
            </a:p>
            <a:p>
              <a:pPr algn="ctr"/>
              <a:r>
                <a:rPr lang="en-US" dirty="0"/>
                <a:t>Older</a:t>
              </a:r>
            </a:p>
            <a:p>
              <a:pPr algn="ctr"/>
              <a:endParaRPr lang="en-US" dirty="0"/>
            </a:p>
            <a:p>
              <a:pPr algn="ctr"/>
              <a:r>
                <a:rPr lang="en-US" dirty="0"/>
                <a:t>Entire Conversation</a:t>
              </a:r>
            </a:p>
            <a:p>
              <a:pPr algn="ctr"/>
              <a:endParaRPr lang="en-US" dirty="0"/>
            </a:p>
            <a:p>
              <a:pPr algn="ctr"/>
              <a:r>
                <a:rPr lang="en-US" dirty="0"/>
                <a:t>Newer</a:t>
              </a:r>
            </a:p>
            <a:p>
              <a:pPr algn="ctr"/>
              <a:r>
                <a:rPr lang="en-US" dirty="0" err="1"/>
                <a:t>vvvv</a:t>
              </a:r>
              <a:endParaRPr lang="en-US" dirty="0"/>
            </a:p>
          </p:txBody>
        </p:sp>
        <p:sp>
          <p:nvSpPr>
            <p:cNvPr id="5" name="Right Brace 4">
              <a:extLst>
                <a:ext uri="{FF2B5EF4-FFF2-40B4-BE49-F238E27FC236}">
                  <a16:creationId xmlns:a16="http://schemas.microsoft.com/office/drawing/2014/main" id="{B2F0D98D-FF01-2DDE-652F-302375D66C47}"/>
                </a:ext>
              </a:extLst>
            </p:cNvPr>
            <p:cNvSpPr/>
            <p:nvPr/>
          </p:nvSpPr>
          <p:spPr>
            <a:xfrm>
              <a:off x="8071942" y="538655"/>
              <a:ext cx="1187669" cy="126124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2F2F27A-B1C5-583E-CB2A-2E5839D8BF53}"/>
                </a:ext>
              </a:extLst>
            </p:cNvPr>
            <p:cNvSpPr txBox="1"/>
            <p:nvPr/>
          </p:nvSpPr>
          <p:spPr>
            <a:xfrm>
              <a:off x="9314411" y="966952"/>
              <a:ext cx="1770228" cy="369332"/>
            </a:xfrm>
            <a:prstGeom prst="rect">
              <a:avLst/>
            </a:prstGeom>
            <a:noFill/>
          </p:spPr>
          <p:txBody>
            <a:bodyPr wrap="none" rtlCol="0">
              <a:spAutoFit/>
            </a:bodyPr>
            <a:lstStyle/>
            <a:p>
              <a:r>
                <a:rPr lang="en-US" dirty="0"/>
                <a:t>Lost Conversation</a:t>
              </a:r>
            </a:p>
          </p:txBody>
        </p:sp>
      </p:grpSp>
    </p:spTree>
    <p:extLst>
      <p:ext uri="{BB962C8B-B14F-4D97-AF65-F5344CB8AC3E}">
        <p14:creationId xmlns:p14="http://schemas.microsoft.com/office/powerpoint/2010/main" val="285755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1F5B-697A-3B8E-FC22-AD6ABBD8DA23}"/>
              </a:ext>
            </a:extLst>
          </p:cNvPr>
          <p:cNvSpPr>
            <a:spLocks noGrp="1"/>
          </p:cNvSpPr>
          <p:nvPr>
            <p:ph type="title"/>
          </p:nvPr>
        </p:nvSpPr>
        <p:spPr/>
        <p:txBody>
          <a:bodyPr>
            <a:normAutofit/>
          </a:bodyPr>
          <a:lstStyle/>
          <a:p>
            <a:r>
              <a:rPr lang="en-US" dirty="0"/>
              <a:t>Summarize long documents piecewise and construct a full summary recursively</a:t>
            </a:r>
          </a:p>
        </p:txBody>
      </p:sp>
      <p:pic>
        <p:nvPicPr>
          <p:cNvPr id="4" name="Picture 3">
            <a:extLst>
              <a:ext uri="{FF2B5EF4-FFF2-40B4-BE49-F238E27FC236}">
                <a16:creationId xmlns:a16="http://schemas.microsoft.com/office/drawing/2014/main" id="{511C3852-2CBA-43CD-CAB3-B5A14CF70FA4}"/>
              </a:ext>
            </a:extLst>
          </p:cNvPr>
          <p:cNvPicPr>
            <a:picLocks noChangeAspect="1"/>
          </p:cNvPicPr>
          <p:nvPr/>
        </p:nvPicPr>
        <p:blipFill>
          <a:blip r:embed="rId2"/>
          <a:stretch>
            <a:fillRect/>
          </a:stretch>
        </p:blipFill>
        <p:spPr>
          <a:xfrm>
            <a:off x="1522983" y="2362409"/>
            <a:ext cx="9142857" cy="3352381"/>
          </a:xfrm>
          <a:prstGeom prst="rect">
            <a:avLst/>
          </a:prstGeom>
        </p:spPr>
      </p:pic>
    </p:spTree>
    <p:extLst>
      <p:ext uri="{BB962C8B-B14F-4D97-AF65-F5344CB8AC3E}">
        <p14:creationId xmlns:p14="http://schemas.microsoft.com/office/powerpoint/2010/main" val="123189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4DFC52D-62D3-5D65-EF7C-46A032ADF62E}"/>
              </a:ext>
            </a:extLst>
          </p:cNvPr>
          <p:cNvGrpSpPr/>
          <p:nvPr/>
        </p:nvGrpSpPr>
        <p:grpSpPr>
          <a:xfrm>
            <a:off x="1939158" y="338959"/>
            <a:ext cx="8313684" cy="6180082"/>
            <a:chOff x="1208688" y="262759"/>
            <a:chExt cx="8313684" cy="6180082"/>
          </a:xfrm>
        </p:grpSpPr>
        <p:sp>
          <p:nvSpPr>
            <p:cNvPr id="3" name="Rectangle 2">
              <a:extLst>
                <a:ext uri="{FF2B5EF4-FFF2-40B4-BE49-F238E27FC236}">
                  <a16:creationId xmlns:a16="http://schemas.microsoft.com/office/drawing/2014/main" id="{A922F63D-9857-2961-055D-0AA372B715F5}"/>
                </a:ext>
              </a:extLst>
            </p:cNvPr>
            <p:cNvSpPr/>
            <p:nvPr/>
          </p:nvSpPr>
          <p:spPr>
            <a:xfrm>
              <a:off x="1208688" y="262759"/>
              <a:ext cx="2364828" cy="618008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Large Book</a:t>
              </a:r>
            </a:p>
            <a:p>
              <a:pPr algn="ctr"/>
              <a:r>
                <a:rPr lang="en-US" dirty="0"/>
                <a:t>With Chapters</a:t>
              </a:r>
            </a:p>
          </p:txBody>
        </p:sp>
        <p:sp>
          <p:nvSpPr>
            <p:cNvPr id="4" name="Rectangle 3">
              <a:extLst>
                <a:ext uri="{FF2B5EF4-FFF2-40B4-BE49-F238E27FC236}">
                  <a16:creationId xmlns:a16="http://schemas.microsoft.com/office/drawing/2014/main" id="{1C640E02-3647-D73D-5389-139E92385732}"/>
                </a:ext>
              </a:extLst>
            </p:cNvPr>
            <p:cNvSpPr/>
            <p:nvPr/>
          </p:nvSpPr>
          <p:spPr>
            <a:xfrm>
              <a:off x="4372304" y="924913"/>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1</a:t>
              </a:r>
            </a:p>
            <a:p>
              <a:pPr algn="ctr"/>
              <a:r>
                <a:rPr lang="en-US" dirty="0"/>
                <a:t>Summary</a:t>
              </a:r>
            </a:p>
          </p:txBody>
        </p:sp>
        <p:sp>
          <p:nvSpPr>
            <p:cNvPr id="5" name="Rectangle 4">
              <a:extLst>
                <a:ext uri="{FF2B5EF4-FFF2-40B4-BE49-F238E27FC236}">
                  <a16:creationId xmlns:a16="http://schemas.microsoft.com/office/drawing/2014/main" id="{EAD35F76-481E-9371-2838-4583AC322018}"/>
                </a:ext>
              </a:extLst>
            </p:cNvPr>
            <p:cNvSpPr/>
            <p:nvPr/>
          </p:nvSpPr>
          <p:spPr>
            <a:xfrm>
              <a:off x="4372303" y="1907629"/>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2</a:t>
              </a:r>
            </a:p>
            <a:p>
              <a:pPr algn="ctr"/>
              <a:r>
                <a:rPr lang="en-US" dirty="0"/>
                <a:t>Summary</a:t>
              </a:r>
            </a:p>
          </p:txBody>
        </p:sp>
        <p:sp>
          <p:nvSpPr>
            <p:cNvPr id="6" name="Rectangle 5">
              <a:extLst>
                <a:ext uri="{FF2B5EF4-FFF2-40B4-BE49-F238E27FC236}">
                  <a16:creationId xmlns:a16="http://schemas.microsoft.com/office/drawing/2014/main" id="{5805FFD4-27C2-9309-02F5-BCF0EC4F7959}"/>
                </a:ext>
              </a:extLst>
            </p:cNvPr>
            <p:cNvSpPr/>
            <p:nvPr/>
          </p:nvSpPr>
          <p:spPr>
            <a:xfrm>
              <a:off x="4372302" y="4855777"/>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5</a:t>
              </a:r>
            </a:p>
            <a:p>
              <a:pPr algn="ctr"/>
              <a:r>
                <a:rPr lang="en-US" dirty="0"/>
                <a:t>Summary</a:t>
              </a:r>
            </a:p>
          </p:txBody>
        </p:sp>
        <p:sp>
          <p:nvSpPr>
            <p:cNvPr id="7" name="Rectangle 6">
              <a:extLst>
                <a:ext uri="{FF2B5EF4-FFF2-40B4-BE49-F238E27FC236}">
                  <a16:creationId xmlns:a16="http://schemas.microsoft.com/office/drawing/2014/main" id="{3E48E851-805F-8D27-EDDF-F2ADAB588894}"/>
                </a:ext>
              </a:extLst>
            </p:cNvPr>
            <p:cNvSpPr/>
            <p:nvPr/>
          </p:nvSpPr>
          <p:spPr>
            <a:xfrm>
              <a:off x="4372303" y="2890345"/>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3</a:t>
              </a:r>
            </a:p>
            <a:p>
              <a:pPr algn="ctr"/>
              <a:r>
                <a:rPr lang="en-US" dirty="0"/>
                <a:t>Summary</a:t>
              </a:r>
            </a:p>
          </p:txBody>
        </p:sp>
        <p:sp>
          <p:nvSpPr>
            <p:cNvPr id="8" name="Rectangle 7">
              <a:extLst>
                <a:ext uri="{FF2B5EF4-FFF2-40B4-BE49-F238E27FC236}">
                  <a16:creationId xmlns:a16="http://schemas.microsoft.com/office/drawing/2014/main" id="{6D2FD18A-EBE8-BB94-4399-D1DB4449EA25}"/>
                </a:ext>
              </a:extLst>
            </p:cNvPr>
            <p:cNvSpPr/>
            <p:nvPr/>
          </p:nvSpPr>
          <p:spPr>
            <a:xfrm>
              <a:off x="4372302" y="3873061"/>
              <a:ext cx="1849821" cy="83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Chapter 4</a:t>
              </a:r>
            </a:p>
            <a:p>
              <a:pPr algn="ctr"/>
              <a:r>
                <a:rPr lang="en-US" dirty="0"/>
                <a:t>Summary</a:t>
              </a:r>
            </a:p>
          </p:txBody>
        </p:sp>
        <p:sp>
          <p:nvSpPr>
            <p:cNvPr id="11" name="Rectangle 10">
              <a:extLst>
                <a:ext uri="{FF2B5EF4-FFF2-40B4-BE49-F238E27FC236}">
                  <a16:creationId xmlns:a16="http://schemas.microsoft.com/office/drawing/2014/main" id="{8F1E3B27-F11C-8D8D-68E9-B0FCD2DEF1D7}"/>
                </a:ext>
              </a:extLst>
            </p:cNvPr>
            <p:cNvSpPr/>
            <p:nvPr/>
          </p:nvSpPr>
          <p:spPr>
            <a:xfrm>
              <a:off x="7472855" y="2322787"/>
              <a:ext cx="2049517" cy="155027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Book</a:t>
              </a:r>
            </a:p>
            <a:p>
              <a:pPr algn="ctr"/>
              <a:r>
                <a:rPr lang="en-US" dirty="0"/>
                <a:t>Summary</a:t>
              </a:r>
            </a:p>
          </p:txBody>
        </p:sp>
        <p:cxnSp>
          <p:nvCxnSpPr>
            <p:cNvPr id="13" name="Straight Arrow Connector 12">
              <a:extLst>
                <a:ext uri="{FF2B5EF4-FFF2-40B4-BE49-F238E27FC236}">
                  <a16:creationId xmlns:a16="http://schemas.microsoft.com/office/drawing/2014/main" id="{6B2FD41E-938E-D66D-8FD6-32F0F0DB58C9}"/>
                </a:ext>
              </a:extLst>
            </p:cNvPr>
            <p:cNvCxnSpPr>
              <a:stCxn id="3" idx="3"/>
            </p:cNvCxnSpPr>
            <p:nvPr/>
          </p:nvCxnSpPr>
          <p:spPr>
            <a:xfrm flipV="1">
              <a:off x="3573516" y="1545021"/>
              <a:ext cx="693684" cy="18077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C03221-F94C-570E-A28A-F8984D15400D}"/>
                </a:ext>
              </a:extLst>
            </p:cNvPr>
            <p:cNvCxnSpPr>
              <a:stCxn id="3" idx="3"/>
            </p:cNvCxnSpPr>
            <p:nvPr/>
          </p:nvCxnSpPr>
          <p:spPr>
            <a:xfrm flipV="1">
              <a:off x="3573516" y="2501462"/>
              <a:ext cx="714704" cy="8513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54868C3-BCB5-B5AC-AA27-98876581F2BD}"/>
                </a:ext>
              </a:extLst>
            </p:cNvPr>
            <p:cNvCxnSpPr>
              <a:stCxn id="3" idx="3"/>
            </p:cNvCxnSpPr>
            <p:nvPr/>
          </p:nvCxnSpPr>
          <p:spPr>
            <a:xfrm>
              <a:off x="3573516" y="3352800"/>
              <a:ext cx="71470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822D4E-F175-0C09-020F-3DECFEA2EF02}"/>
                </a:ext>
              </a:extLst>
            </p:cNvPr>
            <p:cNvCxnSpPr>
              <a:stCxn id="3" idx="3"/>
            </p:cNvCxnSpPr>
            <p:nvPr/>
          </p:nvCxnSpPr>
          <p:spPr>
            <a:xfrm>
              <a:off x="3573516" y="3352800"/>
              <a:ext cx="693684" cy="935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486CAFA-181D-7EAA-64C2-606B0B2F713C}"/>
                </a:ext>
              </a:extLst>
            </p:cNvPr>
            <p:cNvCxnSpPr>
              <a:stCxn id="3" idx="3"/>
            </p:cNvCxnSpPr>
            <p:nvPr/>
          </p:nvCxnSpPr>
          <p:spPr>
            <a:xfrm>
              <a:off x="3573516" y="3352800"/>
              <a:ext cx="693684" cy="17762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5DF007-579D-E948-6618-AEDC15863625}"/>
                </a:ext>
              </a:extLst>
            </p:cNvPr>
            <p:cNvCxnSpPr>
              <a:stCxn id="4" idx="3"/>
              <a:endCxn id="11" idx="1"/>
            </p:cNvCxnSpPr>
            <p:nvPr/>
          </p:nvCxnSpPr>
          <p:spPr>
            <a:xfrm>
              <a:off x="6222125" y="1340072"/>
              <a:ext cx="1250730" cy="175785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CAD5B755-EF14-D4D8-C464-74DFFEAE03CB}"/>
                </a:ext>
              </a:extLst>
            </p:cNvPr>
            <p:cNvCxnSpPr>
              <a:stCxn id="5" idx="3"/>
              <a:endCxn id="11" idx="1"/>
            </p:cNvCxnSpPr>
            <p:nvPr/>
          </p:nvCxnSpPr>
          <p:spPr>
            <a:xfrm>
              <a:off x="6222124" y="2322788"/>
              <a:ext cx="1250731" cy="77513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EFFE5CAC-5B21-81E5-0129-15E087438E22}"/>
                </a:ext>
              </a:extLst>
            </p:cNvPr>
            <p:cNvCxnSpPr>
              <a:stCxn id="7" idx="3"/>
              <a:endCxn id="11" idx="1"/>
            </p:cNvCxnSpPr>
            <p:nvPr/>
          </p:nvCxnSpPr>
          <p:spPr>
            <a:xfrm flipV="1">
              <a:off x="6222124" y="3097924"/>
              <a:ext cx="1250731" cy="20758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B39190F6-012C-CC45-D402-47CC9BF4DDD4}"/>
                </a:ext>
              </a:extLst>
            </p:cNvPr>
            <p:cNvCxnSpPr>
              <a:stCxn id="8" idx="3"/>
              <a:endCxn id="11" idx="1"/>
            </p:cNvCxnSpPr>
            <p:nvPr/>
          </p:nvCxnSpPr>
          <p:spPr>
            <a:xfrm flipV="1">
              <a:off x="6222123" y="3097924"/>
              <a:ext cx="1250732" cy="119029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1AF48C7D-1557-7009-BCF1-452B6363908C}"/>
                </a:ext>
              </a:extLst>
            </p:cNvPr>
            <p:cNvCxnSpPr>
              <a:stCxn id="6" idx="3"/>
              <a:endCxn id="11" idx="1"/>
            </p:cNvCxnSpPr>
            <p:nvPr/>
          </p:nvCxnSpPr>
          <p:spPr>
            <a:xfrm flipV="1">
              <a:off x="6222123" y="3097924"/>
              <a:ext cx="1250732" cy="217301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847932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C095-EBDE-664F-4209-E3D2AFE64F6A}"/>
              </a:ext>
            </a:extLst>
          </p:cNvPr>
          <p:cNvSpPr>
            <a:spLocks noGrp="1"/>
          </p:cNvSpPr>
          <p:nvPr>
            <p:ph type="title"/>
          </p:nvPr>
        </p:nvSpPr>
        <p:spPr>
          <a:xfrm>
            <a:off x="899675" y="662487"/>
            <a:ext cx="9906000" cy="2852737"/>
          </a:xfrm>
        </p:spPr>
        <p:txBody>
          <a:bodyPr/>
          <a:lstStyle/>
          <a:p>
            <a:r>
              <a:rPr lang="en-US" dirty="0"/>
              <a:t>Give the model </a:t>
            </a:r>
            <a:br>
              <a:rPr lang="en-US" dirty="0"/>
            </a:br>
            <a:r>
              <a:rPr lang="en-US" dirty="0"/>
              <a:t>time to “think”</a:t>
            </a:r>
          </a:p>
        </p:txBody>
      </p:sp>
      <p:sp>
        <p:nvSpPr>
          <p:cNvPr id="3" name="Text Placeholder 2">
            <a:extLst>
              <a:ext uri="{FF2B5EF4-FFF2-40B4-BE49-F238E27FC236}">
                <a16:creationId xmlns:a16="http://schemas.microsoft.com/office/drawing/2014/main" id="{0E826274-3BE2-4885-37E0-7DC01D07B5D0}"/>
              </a:ext>
            </a:extLst>
          </p:cNvPr>
          <p:cNvSpPr>
            <a:spLocks noGrp="1"/>
          </p:cNvSpPr>
          <p:nvPr>
            <p:ph type="body" idx="1"/>
          </p:nvPr>
        </p:nvSpPr>
        <p:spPr>
          <a:xfrm>
            <a:off x="899675" y="3667623"/>
            <a:ext cx="9906000" cy="1374776"/>
          </a:xfrm>
        </p:spPr>
        <p:txBody>
          <a:bodyPr/>
          <a:lstStyle/>
          <a:p>
            <a:r>
              <a:rPr lang="en-US" dirty="0" err="1"/>
              <a:t>rodin</a:t>
            </a:r>
            <a:r>
              <a:rPr lang="en-US" dirty="0"/>
              <a:t> would be proud</a:t>
            </a:r>
          </a:p>
        </p:txBody>
      </p:sp>
      <p:pic>
        <p:nvPicPr>
          <p:cNvPr id="5" name="Picture 4">
            <a:extLst>
              <a:ext uri="{FF2B5EF4-FFF2-40B4-BE49-F238E27FC236}">
                <a16:creationId xmlns:a16="http://schemas.microsoft.com/office/drawing/2014/main" id="{F6748164-8F74-0EC0-8665-7AB9F55B5D6A}"/>
              </a:ext>
            </a:extLst>
          </p:cNvPr>
          <p:cNvPicPr>
            <a:picLocks noChangeAspect="1"/>
          </p:cNvPicPr>
          <p:nvPr/>
        </p:nvPicPr>
        <p:blipFill>
          <a:blip r:embed="rId2"/>
          <a:stretch>
            <a:fillRect/>
          </a:stretch>
        </p:blipFill>
        <p:spPr>
          <a:xfrm>
            <a:off x="4359161" y="0"/>
            <a:ext cx="6858000" cy="6858000"/>
          </a:xfrm>
          <a:prstGeom prst="rect">
            <a:avLst/>
          </a:prstGeom>
        </p:spPr>
      </p:pic>
    </p:spTree>
    <p:extLst>
      <p:ext uri="{BB962C8B-B14F-4D97-AF65-F5344CB8AC3E}">
        <p14:creationId xmlns:p14="http://schemas.microsoft.com/office/powerpoint/2010/main" val="97419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normAutofit/>
          </a:bodyPr>
          <a:lstStyle/>
          <a:p>
            <a:r>
              <a:rPr lang="en-US" sz="4400" dirty="0"/>
              <a:t>Guide</a:t>
            </a:r>
            <a:br>
              <a:rPr lang="en-US" sz="4400" dirty="0"/>
            </a:br>
            <a:r>
              <a:rPr lang="en-US" sz="4400" dirty="0"/>
              <a:t>overview</a:t>
            </a:r>
          </a:p>
        </p:txBody>
      </p:sp>
      <p:pic>
        <p:nvPicPr>
          <p:cNvPr id="5" name="Picture 4">
            <a:extLst>
              <a:ext uri="{FF2B5EF4-FFF2-40B4-BE49-F238E27FC236}">
                <a16:creationId xmlns:a16="http://schemas.microsoft.com/office/drawing/2014/main" id="{6D9DA02E-5772-BBB7-4DB9-FE6F9ADD088E}"/>
              </a:ext>
            </a:extLst>
          </p:cNvPr>
          <p:cNvPicPr>
            <a:picLocks noChangeAspect="1"/>
          </p:cNvPicPr>
          <p:nvPr/>
        </p:nvPicPr>
        <p:blipFill>
          <a:blip r:embed="rId3"/>
          <a:stretch>
            <a:fillRect/>
          </a:stretch>
        </p:blipFill>
        <p:spPr>
          <a:xfrm>
            <a:off x="4134053"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6ACAB-BBF8-3EAB-B198-187176712733}"/>
              </a:ext>
            </a:extLst>
          </p:cNvPr>
          <p:cNvPicPr>
            <a:picLocks noChangeAspect="1"/>
          </p:cNvPicPr>
          <p:nvPr/>
        </p:nvPicPr>
        <p:blipFill>
          <a:blip r:embed="rId3"/>
          <a:stretch>
            <a:fillRect/>
          </a:stretch>
        </p:blipFill>
        <p:spPr>
          <a:xfrm>
            <a:off x="861829" y="0"/>
            <a:ext cx="10468342" cy="6858000"/>
          </a:xfrm>
          <a:prstGeom prst="rect">
            <a:avLst/>
          </a:prstGeom>
        </p:spPr>
      </p:pic>
    </p:spTree>
    <p:extLst>
      <p:ext uri="{BB962C8B-B14F-4D97-AF65-F5344CB8AC3E}">
        <p14:creationId xmlns:p14="http://schemas.microsoft.com/office/powerpoint/2010/main" val="191433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884B8-CFF9-1F66-2F08-8936B7F5E439}"/>
              </a:ext>
            </a:extLst>
          </p:cNvPr>
          <p:cNvSpPr>
            <a:spLocks noGrp="1"/>
          </p:cNvSpPr>
          <p:nvPr>
            <p:ph type="title"/>
          </p:nvPr>
        </p:nvSpPr>
        <p:spPr/>
        <p:txBody>
          <a:bodyPr/>
          <a:lstStyle/>
          <a:p>
            <a:r>
              <a:rPr lang="en-US" dirty="0"/>
              <a:t>Six Strategies for Better Results</a:t>
            </a:r>
          </a:p>
        </p:txBody>
      </p:sp>
      <p:sp>
        <p:nvSpPr>
          <p:cNvPr id="5" name="Content Placeholder 4">
            <a:extLst>
              <a:ext uri="{FF2B5EF4-FFF2-40B4-BE49-F238E27FC236}">
                <a16:creationId xmlns:a16="http://schemas.microsoft.com/office/drawing/2014/main" id="{1B6492C4-8175-DA23-0E81-25497E492342}"/>
              </a:ext>
            </a:extLst>
          </p:cNvPr>
          <p:cNvSpPr>
            <a:spLocks noGrp="1"/>
          </p:cNvSpPr>
          <p:nvPr>
            <p:ph idx="1"/>
          </p:nvPr>
        </p:nvSpPr>
        <p:spPr>
          <a:xfrm>
            <a:off x="1141412" y="1788607"/>
            <a:ext cx="9905999" cy="4813160"/>
          </a:xfrm>
        </p:spPr>
        <p:txBody>
          <a:bodyPr>
            <a:normAutofit/>
          </a:bodyPr>
          <a:lstStyle/>
          <a:p>
            <a:r>
              <a:rPr lang="en-US" sz="3600" dirty="0"/>
              <a:t>Write clear instructions</a:t>
            </a:r>
          </a:p>
          <a:p>
            <a:r>
              <a:rPr lang="en-US" sz="3600" dirty="0"/>
              <a:t>Provide reference text</a:t>
            </a:r>
          </a:p>
          <a:p>
            <a:r>
              <a:rPr lang="en-US" sz="3600" dirty="0"/>
              <a:t>Split complex tasks into simpler subtasks</a:t>
            </a:r>
          </a:p>
          <a:p>
            <a:r>
              <a:rPr lang="en-US" sz="3600" dirty="0"/>
              <a:t>Give the model time to “think”</a:t>
            </a:r>
          </a:p>
          <a:p>
            <a:r>
              <a:rPr lang="en-US" sz="3600" dirty="0"/>
              <a:t>Use external tools</a:t>
            </a:r>
          </a:p>
        </p:txBody>
      </p:sp>
    </p:spTree>
    <p:extLst>
      <p:ext uri="{BB962C8B-B14F-4D97-AF65-F5344CB8AC3E}">
        <p14:creationId xmlns:p14="http://schemas.microsoft.com/office/powerpoint/2010/main" val="241547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579A-5935-7D11-B426-288A06D9F908}"/>
              </a:ext>
            </a:extLst>
          </p:cNvPr>
          <p:cNvSpPr>
            <a:spLocks noGrp="1"/>
          </p:cNvSpPr>
          <p:nvPr>
            <p:ph type="title"/>
          </p:nvPr>
        </p:nvSpPr>
        <p:spPr>
          <a:xfrm>
            <a:off x="1141413" y="618518"/>
            <a:ext cx="9905998" cy="1300717"/>
          </a:xfrm>
        </p:spPr>
        <p:txBody>
          <a:bodyPr/>
          <a:lstStyle/>
          <a:p>
            <a:r>
              <a:rPr lang="en-US" dirty="0"/>
              <a:t>Special Considerations</a:t>
            </a:r>
          </a:p>
        </p:txBody>
      </p:sp>
      <p:sp>
        <p:nvSpPr>
          <p:cNvPr id="3" name="Content Placeholder 2">
            <a:extLst>
              <a:ext uri="{FF2B5EF4-FFF2-40B4-BE49-F238E27FC236}">
                <a16:creationId xmlns:a16="http://schemas.microsoft.com/office/drawing/2014/main" id="{94181E69-22A4-DE4C-32A1-E77EC2E5063F}"/>
              </a:ext>
            </a:extLst>
          </p:cNvPr>
          <p:cNvSpPr>
            <a:spLocks noGrp="1"/>
          </p:cNvSpPr>
          <p:nvPr>
            <p:ph idx="1"/>
          </p:nvPr>
        </p:nvSpPr>
        <p:spPr>
          <a:xfrm>
            <a:off x="1141412" y="2048522"/>
            <a:ext cx="10705595" cy="4251797"/>
          </a:xfrm>
        </p:spPr>
        <p:txBody>
          <a:bodyPr>
            <a:normAutofit/>
          </a:bodyPr>
          <a:lstStyle/>
          <a:p>
            <a:r>
              <a:rPr lang="en-US" sz="3600" dirty="0"/>
              <a:t>This guide is not exhaustive</a:t>
            </a:r>
          </a:p>
          <a:p>
            <a:r>
              <a:rPr lang="en-US" sz="3600" dirty="0"/>
              <a:t>Examples are geared toward OpenAI API developers</a:t>
            </a:r>
          </a:p>
          <a:p>
            <a:r>
              <a:rPr lang="en-US" sz="3600" dirty="0"/>
              <a:t>They do not adopt a framework</a:t>
            </a:r>
          </a:p>
        </p:txBody>
      </p:sp>
    </p:spTree>
    <p:extLst>
      <p:ext uri="{BB962C8B-B14F-4D97-AF65-F5344CB8AC3E}">
        <p14:creationId xmlns:p14="http://schemas.microsoft.com/office/powerpoint/2010/main" val="29525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AF60-B659-20E7-6451-1F2AB76063B8}"/>
              </a:ext>
            </a:extLst>
          </p:cNvPr>
          <p:cNvSpPr>
            <a:spLocks noGrp="1"/>
          </p:cNvSpPr>
          <p:nvPr>
            <p:ph type="title"/>
          </p:nvPr>
        </p:nvSpPr>
        <p:spPr/>
        <p:txBody>
          <a:bodyPr/>
          <a:lstStyle/>
          <a:p>
            <a:r>
              <a:rPr lang="en-US" dirty="0"/>
              <a:t>System and user Roles</a:t>
            </a:r>
          </a:p>
        </p:txBody>
      </p:sp>
      <p:pic>
        <p:nvPicPr>
          <p:cNvPr id="5" name="Picture 4">
            <a:extLst>
              <a:ext uri="{FF2B5EF4-FFF2-40B4-BE49-F238E27FC236}">
                <a16:creationId xmlns:a16="http://schemas.microsoft.com/office/drawing/2014/main" id="{9237CCAE-22CB-CC65-1DE9-D1EE9704C4C1}"/>
              </a:ext>
            </a:extLst>
          </p:cNvPr>
          <p:cNvPicPr>
            <a:picLocks noChangeAspect="1"/>
          </p:cNvPicPr>
          <p:nvPr/>
        </p:nvPicPr>
        <p:blipFill>
          <a:blip r:embed="rId3"/>
          <a:stretch>
            <a:fillRect/>
          </a:stretch>
        </p:blipFill>
        <p:spPr>
          <a:xfrm>
            <a:off x="0" y="2076028"/>
            <a:ext cx="12192000" cy="3283459"/>
          </a:xfrm>
          <a:prstGeom prst="rect">
            <a:avLst/>
          </a:prstGeom>
        </p:spPr>
      </p:pic>
    </p:spTree>
    <p:extLst>
      <p:ext uri="{BB962C8B-B14F-4D97-AF65-F5344CB8AC3E}">
        <p14:creationId xmlns:p14="http://schemas.microsoft.com/office/powerpoint/2010/main" val="3324822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11873</TotalTime>
  <Words>2216</Words>
  <Application>Microsoft Office PowerPoint</Application>
  <PresentationFormat>Widescreen</PresentationFormat>
  <Paragraphs>306</Paragraphs>
  <Slides>33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Söhne</vt:lpstr>
      <vt:lpstr>Tw Cen MT</vt:lpstr>
      <vt:lpstr>Circuit</vt:lpstr>
      <vt:lpstr>The Official OpenAI Prompt Engineering Guide</vt:lpstr>
      <vt:lpstr>PowerPoint Presentation</vt:lpstr>
      <vt:lpstr>custom Instructions</vt:lpstr>
      <vt:lpstr>start clean when experimenting</vt:lpstr>
      <vt:lpstr>Guide overview</vt:lpstr>
      <vt:lpstr>PowerPoint Presentation</vt:lpstr>
      <vt:lpstr>Six Strategies for Better Results</vt:lpstr>
      <vt:lpstr>Special Considerations</vt:lpstr>
      <vt:lpstr>System and user Roles</vt:lpstr>
      <vt:lpstr>Write Clear  Instructions</vt:lpstr>
      <vt:lpstr>PowerPoint Presentation</vt:lpstr>
      <vt:lpstr>Include details in your query</vt:lpstr>
      <vt:lpstr>Ask the model to adopt a  Persona, tone, and/or style</vt:lpstr>
      <vt:lpstr>Use delimiters to clearly indicate  distinct parts of the input</vt:lpstr>
      <vt:lpstr>Specify the steps required to complete  a task</vt:lpstr>
      <vt:lpstr>Provide examples (shots)</vt:lpstr>
      <vt:lpstr>Specify the desired length of the output</vt:lpstr>
      <vt:lpstr>Provide  reference text</vt:lpstr>
      <vt:lpstr>PowerPoint Presentation</vt:lpstr>
      <vt:lpstr>Instruct the model to answer  using a reference text</vt:lpstr>
      <vt:lpstr>Instruct the model to answer with citations from a reference text</vt:lpstr>
      <vt:lpstr>Gpt / assistant strategy</vt:lpstr>
      <vt:lpstr>Split complex tasks  into simpler subtasks</vt:lpstr>
      <vt:lpstr>PowerPoint Presentation</vt:lpstr>
      <vt:lpstr>Meant to take the output from one prompt and use it as input for another</vt:lpstr>
      <vt:lpstr>Use intent classification to identify the most relevant instructions for a user query</vt:lpstr>
      <vt:lpstr>PowerPoint Presentation</vt:lpstr>
      <vt:lpstr>PowerPoint Presentation</vt:lpstr>
      <vt:lpstr>For dialogue applications that require very long conversations, summarize or filter previous dialogue</vt:lpstr>
      <vt:lpstr>PowerPoint Presentation</vt:lpstr>
      <vt:lpstr>Summarize long documents piecewise and construct a full summary recursively</vt:lpstr>
      <vt:lpstr>PowerPoint Presentation</vt:lpstr>
      <vt:lpstr>Give the model  time to “think”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Official OpenAI Prompt Engineering Guide</dc:title>
  <dc:creator>Zain</dc:creator>
  <cp:lastModifiedBy>Zain Naboulsi</cp:lastModifiedBy>
  <cp:revision>20</cp:revision>
  <dcterms:created xsi:type="dcterms:W3CDTF">2023-10-26T23:38:07Z</dcterms:created>
  <dcterms:modified xsi:type="dcterms:W3CDTF">2024-03-06T03:16:14Z</dcterms:modified>
</cp:coreProperties>
</file>